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69" r:id="rId5"/>
    <p:sldId id="259" r:id="rId6"/>
    <p:sldId id="260" r:id="rId7"/>
    <p:sldId id="261" r:id="rId8"/>
    <p:sldId id="262" r:id="rId9"/>
    <p:sldId id="263" r:id="rId10"/>
    <p:sldId id="264" r:id="rId11"/>
    <p:sldId id="265" r:id="rId12"/>
    <p:sldId id="267"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0" d="100"/>
          <a:sy n="80" d="100"/>
        </p:scale>
        <p:origin x="159" y="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46556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endParaRPr lang="en-US" dirty="0"/>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84821" y="1114782"/>
            <a:ext cx="7747159" cy="2429947"/>
          </a:xfrm>
          <a:prstGeom prst="rect">
            <a:avLst/>
          </a:prstGeom>
          <a:noFill/>
          <a:ln/>
        </p:spPr>
        <p:txBody>
          <a:bodyPr wrap="square" rtlCol="0" anchor="t"/>
          <a:lstStyle/>
          <a:p>
            <a:pPr marL="0" indent="0">
              <a:lnSpc>
                <a:spcPts val="6378"/>
              </a:lnSpc>
              <a:buNone/>
            </a:pPr>
            <a:r>
              <a:rPr lang="en-US" sz="5103" dirty="0" err="1">
                <a:solidFill>
                  <a:srgbClr val="F98AC7"/>
                </a:solidFill>
                <a:latin typeface="Lora" pitchFamily="34" charset="0"/>
                <a:ea typeface="Lora" pitchFamily="34" charset="-122"/>
                <a:cs typeface="Lora" pitchFamily="34" charset="-120"/>
              </a:rPr>
              <a:t>QuickFin</a:t>
            </a:r>
            <a:endParaRPr lang="en-US" sz="5103" dirty="0"/>
          </a:p>
        </p:txBody>
      </p:sp>
      <p:sp>
        <p:nvSpPr>
          <p:cNvPr id="6" name="Text 3"/>
          <p:cNvSpPr/>
          <p:nvPr/>
        </p:nvSpPr>
        <p:spPr>
          <a:xfrm>
            <a:off x="6184821" y="3844052"/>
            <a:ext cx="3756779" cy="469463"/>
          </a:xfrm>
          <a:prstGeom prst="rect">
            <a:avLst/>
          </a:prstGeom>
          <a:noFill/>
          <a:ln/>
        </p:spPr>
        <p:txBody>
          <a:bodyPr wrap="none" rtlCol="0" anchor="t"/>
          <a:lstStyle/>
          <a:p>
            <a:pPr marL="0" indent="0">
              <a:lnSpc>
                <a:spcPts val="3698"/>
              </a:lnSpc>
              <a:buNone/>
            </a:pPr>
            <a:r>
              <a:rPr lang="en-US" sz="2958" dirty="0">
                <a:solidFill>
                  <a:srgbClr val="F98AC7"/>
                </a:solidFill>
                <a:latin typeface="Lora" pitchFamily="34" charset="0"/>
                <a:ea typeface="Lora" pitchFamily="34" charset="-122"/>
                <a:cs typeface="Lora" pitchFamily="34" charset="-120"/>
              </a:rPr>
              <a:t>By - Nitant Jatale</a:t>
            </a:r>
            <a:endParaRPr lang="en-US" sz="2958" dirty="0"/>
          </a:p>
        </p:txBody>
      </p:sp>
      <p:sp>
        <p:nvSpPr>
          <p:cNvPr id="7" name="Text 4"/>
          <p:cNvSpPr/>
          <p:nvPr/>
        </p:nvSpPr>
        <p:spPr>
          <a:xfrm>
            <a:off x="6184821" y="4612838"/>
            <a:ext cx="2817495" cy="352068"/>
          </a:xfrm>
          <a:prstGeom prst="rect">
            <a:avLst/>
          </a:prstGeom>
          <a:noFill/>
          <a:ln/>
        </p:spPr>
        <p:txBody>
          <a:bodyPr wrap="none" rtlCol="0" anchor="t"/>
          <a:lstStyle/>
          <a:p>
            <a:pPr marL="0" indent="0">
              <a:lnSpc>
                <a:spcPts val="2773"/>
              </a:lnSpc>
              <a:buNone/>
            </a:pPr>
            <a:endParaRPr lang="en-US" sz="2219" dirty="0"/>
          </a:p>
        </p:txBody>
      </p:sp>
      <p:sp>
        <p:nvSpPr>
          <p:cNvPr id="8" name="Text 5"/>
          <p:cNvSpPr/>
          <p:nvPr/>
        </p:nvSpPr>
        <p:spPr>
          <a:xfrm>
            <a:off x="6131032" y="4595813"/>
            <a:ext cx="7747159" cy="1276826"/>
          </a:xfrm>
          <a:prstGeom prst="rect">
            <a:avLst/>
          </a:prstGeom>
          <a:noFill/>
          <a:ln/>
        </p:spPr>
        <p:txBody>
          <a:bodyPr wrap="square" rtlCol="0" anchor="t"/>
          <a:lstStyle/>
          <a:p>
            <a:pPr marL="0" indent="0">
              <a:lnSpc>
                <a:spcPts val="2514"/>
              </a:lnSpc>
              <a:buNone/>
            </a:pPr>
            <a:r>
              <a:rPr lang="en-US" sz="1571" dirty="0">
                <a:solidFill>
                  <a:srgbClr val="D6E5EF"/>
                </a:solidFill>
                <a:latin typeface="Source Sans Pro" pitchFamily="34" charset="0"/>
                <a:ea typeface="Source Sans Pro" pitchFamily="34" charset="-122"/>
                <a:cs typeface="Source Sans Pro" pitchFamily="34" charset="-120"/>
              </a:rPr>
              <a:t>QuickFin is an innovative chatbot that leverages Retrieval-Augmented Generation (RAG) to answer queries about financial documents like 10Q and 10K reports. By combining advanced document retrieval with generative AI capabilities, QuickFin aims to revolutionize how users extract and understand key information from lengthy financial reports.</a:t>
            </a:r>
            <a:endParaRPr lang="en-US" sz="1571" dirty="0"/>
          </a:p>
        </p:txBody>
      </p:sp>
      <p:sp>
        <p:nvSpPr>
          <p:cNvPr id="9" name="Shape 6"/>
          <p:cNvSpPr/>
          <p:nvPr/>
        </p:nvSpPr>
        <p:spPr>
          <a:xfrm>
            <a:off x="6184821" y="6780371"/>
            <a:ext cx="319326" cy="319326"/>
          </a:xfrm>
          <a:prstGeom prst="roundRect">
            <a:avLst>
              <a:gd name="adj" fmla="val 28632450"/>
            </a:avLst>
          </a:prstGeom>
          <a:noFill/>
          <a:ln w="7620">
            <a:solidFill>
              <a:srgbClr val="FFFFFF"/>
            </a:solidFill>
            <a:prstDash val="solid"/>
          </a:ln>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47316" y="1098113"/>
            <a:ext cx="5884664" cy="555427"/>
          </a:xfrm>
          <a:prstGeom prst="rect">
            <a:avLst/>
          </a:prstGeom>
          <a:noFill/>
          <a:ln/>
        </p:spPr>
        <p:txBody>
          <a:bodyPr wrap="none" rtlCol="0" anchor="t"/>
          <a:lstStyle/>
          <a:p>
            <a:pPr marL="0" indent="0">
              <a:lnSpc>
                <a:spcPts val="4373"/>
              </a:lnSpc>
              <a:buNone/>
            </a:pPr>
            <a:r>
              <a:rPr lang="en-US" sz="3499" dirty="0">
                <a:solidFill>
                  <a:srgbClr val="F98AC7"/>
                </a:solidFill>
                <a:latin typeface="Lora" pitchFamily="34" charset="0"/>
                <a:ea typeface="Lora" pitchFamily="34" charset="-122"/>
                <a:cs typeface="Lora" pitchFamily="34" charset="-120"/>
              </a:rPr>
              <a:t>Methods to Improve Metrics</a:t>
            </a:r>
            <a:endParaRPr lang="en-US" sz="3499" dirty="0"/>
          </a:p>
        </p:txBody>
      </p:sp>
      <p:pic>
        <p:nvPicPr>
          <p:cNvPr id="6" name="Image 1" descr="preencoded.png"/>
          <p:cNvPicPr>
            <a:picLocks noChangeAspect="1"/>
          </p:cNvPicPr>
          <p:nvPr/>
        </p:nvPicPr>
        <p:blipFill>
          <a:blip r:embed="rId4"/>
          <a:stretch>
            <a:fillRect/>
          </a:stretch>
        </p:blipFill>
        <p:spPr>
          <a:xfrm>
            <a:off x="6147316" y="1936790"/>
            <a:ext cx="472083" cy="472083"/>
          </a:xfrm>
          <a:prstGeom prst="rect">
            <a:avLst/>
          </a:prstGeom>
        </p:spPr>
      </p:pic>
      <p:sp>
        <p:nvSpPr>
          <p:cNvPr id="7" name="Text 3"/>
          <p:cNvSpPr/>
          <p:nvPr/>
        </p:nvSpPr>
        <p:spPr>
          <a:xfrm>
            <a:off x="6147316" y="2597706"/>
            <a:ext cx="2221587" cy="277654"/>
          </a:xfrm>
          <a:prstGeom prst="rect">
            <a:avLst/>
          </a:prstGeom>
          <a:noFill/>
          <a:ln/>
        </p:spPr>
        <p:txBody>
          <a:bodyPr wrap="none" rtlCol="0" anchor="t"/>
          <a:lstStyle/>
          <a:p>
            <a:pPr marL="0" indent="0" algn="l">
              <a:lnSpc>
                <a:spcPts val="2187"/>
              </a:lnSpc>
              <a:buNone/>
            </a:pPr>
            <a:r>
              <a:rPr lang="en-US" sz="1749" dirty="0">
                <a:solidFill>
                  <a:srgbClr val="D6E5EF"/>
                </a:solidFill>
                <a:latin typeface="Lora" pitchFamily="34" charset="0"/>
                <a:ea typeface="Lora" pitchFamily="34" charset="-122"/>
                <a:cs typeface="Lora" pitchFamily="34" charset="-120"/>
              </a:rPr>
              <a:t>Strategies</a:t>
            </a:r>
            <a:endParaRPr lang="en-US" sz="1749" dirty="0"/>
          </a:p>
        </p:txBody>
      </p:sp>
      <p:sp>
        <p:nvSpPr>
          <p:cNvPr id="8" name="Text 4"/>
          <p:cNvSpPr/>
          <p:nvPr/>
        </p:nvSpPr>
        <p:spPr>
          <a:xfrm>
            <a:off x="6147316" y="2988588"/>
            <a:ext cx="7822168" cy="302062"/>
          </a:xfrm>
          <a:prstGeom prst="rect">
            <a:avLst/>
          </a:prstGeom>
          <a:noFill/>
          <a:ln/>
        </p:spPr>
        <p:txBody>
          <a:bodyPr wrap="none" rtlCol="0" anchor="t"/>
          <a:lstStyle/>
          <a:p>
            <a:pPr marL="0" indent="0" algn="l">
              <a:lnSpc>
                <a:spcPts val="2379"/>
              </a:lnSpc>
              <a:buNone/>
            </a:pPr>
            <a:r>
              <a:rPr lang="en-US" sz="1487" dirty="0">
                <a:solidFill>
                  <a:srgbClr val="D6E5EF"/>
                </a:solidFill>
                <a:latin typeface="Source Sans Pro" pitchFamily="34" charset="0"/>
                <a:ea typeface="Source Sans Pro" pitchFamily="34" charset="-122"/>
                <a:cs typeface="Source Sans Pro" pitchFamily="34" charset="-120"/>
              </a:rPr>
              <a:t>Enhance text chunking, fine-tune language models, incorporate user feedback.</a:t>
            </a:r>
            <a:endParaRPr lang="en-US" sz="1487" dirty="0"/>
          </a:p>
        </p:txBody>
      </p:sp>
      <p:pic>
        <p:nvPicPr>
          <p:cNvPr id="9" name="Image 2" descr="preencoded.png"/>
          <p:cNvPicPr>
            <a:picLocks noChangeAspect="1"/>
          </p:cNvPicPr>
          <p:nvPr/>
        </p:nvPicPr>
        <p:blipFill>
          <a:blip r:embed="rId5"/>
          <a:stretch>
            <a:fillRect/>
          </a:stretch>
        </p:blipFill>
        <p:spPr>
          <a:xfrm>
            <a:off x="6147316" y="3857149"/>
            <a:ext cx="472083" cy="472083"/>
          </a:xfrm>
          <a:prstGeom prst="rect">
            <a:avLst/>
          </a:prstGeom>
        </p:spPr>
      </p:pic>
      <p:sp>
        <p:nvSpPr>
          <p:cNvPr id="10" name="Text 5"/>
          <p:cNvSpPr/>
          <p:nvPr/>
        </p:nvSpPr>
        <p:spPr>
          <a:xfrm>
            <a:off x="6147316" y="4518065"/>
            <a:ext cx="2221587" cy="277654"/>
          </a:xfrm>
          <a:prstGeom prst="rect">
            <a:avLst/>
          </a:prstGeom>
          <a:noFill/>
          <a:ln/>
        </p:spPr>
        <p:txBody>
          <a:bodyPr wrap="none" rtlCol="0" anchor="t"/>
          <a:lstStyle/>
          <a:p>
            <a:pPr marL="0" indent="0" algn="l">
              <a:lnSpc>
                <a:spcPts val="2187"/>
              </a:lnSpc>
              <a:buNone/>
            </a:pPr>
            <a:r>
              <a:rPr lang="en-US" sz="1749" dirty="0">
                <a:solidFill>
                  <a:srgbClr val="D6E5EF"/>
                </a:solidFill>
                <a:latin typeface="Lora" pitchFamily="34" charset="0"/>
                <a:ea typeface="Lora" pitchFamily="34" charset="-122"/>
                <a:cs typeface="Lora" pitchFamily="34" charset="-120"/>
              </a:rPr>
              <a:t>Changes Planned</a:t>
            </a:r>
            <a:endParaRPr lang="en-US" sz="1749" dirty="0"/>
          </a:p>
        </p:txBody>
      </p:sp>
      <p:sp>
        <p:nvSpPr>
          <p:cNvPr id="11" name="Text 6"/>
          <p:cNvSpPr/>
          <p:nvPr/>
        </p:nvSpPr>
        <p:spPr>
          <a:xfrm>
            <a:off x="6147316" y="4908947"/>
            <a:ext cx="7822168" cy="302062"/>
          </a:xfrm>
          <a:prstGeom prst="rect">
            <a:avLst/>
          </a:prstGeom>
          <a:noFill/>
          <a:ln/>
        </p:spPr>
        <p:txBody>
          <a:bodyPr wrap="none" rtlCol="0" anchor="t"/>
          <a:lstStyle/>
          <a:p>
            <a:pPr marL="0" indent="0" algn="l">
              <a:lnSpc>
                <a:spcPts val="2379"/>
              </a:lnSpc>
              <a:buNone/>
            </a:pPr>
            <a:r>
              <a:rPr lang="en-US" sz="1487" dirty="0">
                <a:solidFill>
                  <a:srgbClr val="D6E5EF"/>
                </a:solidFill>
                <a:latin typeface="Source Sans Pro" pitchFamily="34" charset="0"/>
                <a:ea typeface="Source Sans Pro" pitchFamily="34" charset="-122"/>
                <a:cs typeface="Source Sans Pro" pitchFamily="34" charset="-120"/>
              </a:rPr>
              <a:t>Refine preprocessing steps, improve model training, integrate advanced retrieval techniques.</a:t>
            </a:r>
            <a:endParaRPr lang="en-US" sz="1487" dirty="0"/>
          </a:p>
        </p:txBody>
      </p:sp>
      <p:pic>
        <p:nvPicPr>
          <p:cNvPr id="12" name="Image 3" descr="preencoded.png"/>
          <p:cNvPicPr>
            <a:picLocks noChangeAspect="1"/>
          </p:cNvPicPr>
          <p:nvPr/>
        </p:nvPicPr>
        <p:blipFill>
          <a:blip r:embed="rId6"/>
          <a:stretch>
            <a:fillRect/>
          </a:stretch>
        </p:blipFill>
        <p:spPr>
          <a:xfrm>
            <a:off x="6147316" y="5777508"/>
            <a:ext cx="472083" cy="472083"/>
          </a:xfrm>
          <a:prstGeom prst="rect">
            <a:avLst/>
          </a:prstGeom>
        </p:spPr>
      </p:pic>
      <p:sp>
        <p:nvSpPr>
          <p:cNvPr id="13" name="Text 7"/>
          <p:cNvSpPr/>
          <p:nvPr/>
        </p:nvSpPr>
        <p:spPr>
          <a:xfrm>
            <a:off x="6147316" y="6438424"/>
            <a:ext cx="2221587" cy="277654"/>
          </a:xfrm>
          <a:prstGeom prst="rect">
            <a:avLst/>
          </a:prstGeom>
          <a:noFill/>
          <a:ln/>
        </p:spPr>
        <p:txBody>
          <a:bodyPr wrap="none" rtlCol="0" anchor="t"/>
          <a:lstStyle/>
          <a:p>
            <a:pPr marL="0" indent="0" algn="l">
              <a:lnSpc>
                <a:spcPts val="2187"/>
              </a:lnSpc>
              <a:buNone/>
            </a:pPr>
            <a:r>
              <a:rPr lang="en-US" sz="1749" dirty="0">
                <a:solidFill>
                  <a:srgbClr val="D6E5EF"/>
                </a:solidFill>
                <a:latin typeface="Lora" pitchFamily="34" charset="0"/>
                <a:ea typeface="Lora" pitchFamily="34" charset="-122"/>
                <a:cs typeface="Lora" pitchFamily="34" charset="-120"/>
              </a:rPr>
              <a:t>Impact</a:t>
            </a:r>
            <a:endParaRPr lang="en-US" sz="1749" dirty="0"/>
          </a:p>
        </p:txBody>
      </p:sp>
      <p:sp>
        <p:nvSpPr>
          <p:cNvPr id="14" name="Text 8"/>
          <p:cNvSpPr/>
          <p:nvPr/>
        </p:nvSpPr>
        <p:spPr>
          <a:xfrm>
            <a:off x="6147316" y="6829306"/>
            <a:ext cx="7822168" cy="302062"/>
          </a:xfrm>
          <a:prstGeom prst="rect">
            <a:avLst/>
          </a:prstGeom>
          <a:noFill/>
          <a:ln/>
        </p:spPr>
        <p:txBody>
          <a:bodyPr wrap="none" rtlCol="0" anchor="t"/>
          <a:lstStyle/>
          <a:p>
            <a:pPr marL="0" indent="0" algn="l">
              <a:lnSpc>
                <a:spcPts val="2379"/>
              </a:lnSpc>
              <a:buNone/>
            </a:pPr>
            <a:r>
              <a:rPr lang="en-US" sz="1487" dirty="0">
                <a:solidFill>
                  <a:srgbClr val="D6E5EF"/>
                </a:solidFill>
                <a:latin typeface="Source Sans Pro" pitchFamily="34" charset="0"/>
                <a:ea typeface="Source Sans Pro" pitchFamily="34" charset="-122"/>
                <a:cs typeface="Source Sans Pro" pitchFamily="34" charset="-120"/>
              </a:rPr>
              <a:t>Improved accuracy and relevance of generated summaries.</a:t>
            </a:r>
            <a:endParaRPr lang="en-US" sz="1487"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824865"/>
            <a:ext cx="5809059" cy="726043"/>
          </a:xfrm>
          <a:prstGeom prst="rect">
            <a:avLst/>
          </a:prstGeom>
          <a:noFill/>
          <a:ln/>
        </p:spPr>
        <p:txBody>
          <a:bodyPr wrap="none" rtlCol="0" anchor="t"/>
          <a:lstStyle/>
          <a:p>
            <a:pPr marL="0" indent="0">
              <a:lnSpc>
                <a:spcPts val="5718"/>
              </a:lnSpc>
              <a:buNone/>
            </a:pPr>
            <a:r>
              <a:rPr lang="en-US" sz="4574" dirty="0">
                <a:solidFill>
                  <a:srgbClr val="F98AC7"/>
                </a:solidFill>
                <a:latin typeface="Lora" pitchFamily="34" charset="0"/>
                <a:ea typeface="Lora" pitchFamily="34" charset="-122"/>
                <a:cs typeface="Lora" pitchFamily="34" charset="-120"/>
              </a:rPr>
              <a:t>Deployment Plan</a:t>
            </a:r>
            <a:endParaRPr lang="en-US" sz="4574" dirty="0"/>
          </a:p>
        </p:txBody>
      </p:sp>
      <p:sp>
        <p:nvSpPr>
          <p:cNvPr id="7" name="Shape 4"/>
          <p:cNvSpPr/>
          <p:nvPr/>
        </p:nvSpPr>
        <p:spPr>
          <a:xfrm>
            <a:off x="6998434" y="2461081"/>
            <a:ext cx="864037" cy="30837"/>
          </a:xfrm>
          <a:prstGeom prst="roundRect">
            <a:avLst>
              <a:gd name="adj" fmla="val 144112"/>
            </a:avLst>
          </a:prstGeom>
          <a:solidFill>
            <a:srgbClr val="5D606B"/>
          </a:solidFill>
          <a:ln/>
        </p:spPr>
        <p:txBody>
          <a:bodyPr/>
          <a:lstStyle/>
          <a:p>
            <a:endParaRPr lang="en-US"/>
          </a:p>
        </p:txBody>
      </p:sp>
      <p:sp>
        <p:nvSpPr>
          <p:cNvPr id="8" name="Shape 5"/>
          <p:cNvSpPr/>
          <p:nvPr/>
        </p:nvSpPr>
        <p:spPr>
          <a:xfrm>
            <a:off x="6443008" y="2198846"/>
            <a:ext cx="555427" cy="555427"/>
          </a:xfrm>
          <a:prstGeom prst="roundRect">
            <a:avLst>
              <a:gd name="adj" fmla="val 8001"/>
            </a:avLst>
          </a:prstGeom>
          <a:solidFill>
            <a:srgbClr val="444752"/>
          </a:solidFill>
          <a:ln/>
        </p:spPr>
        <p:txBody>
          <a:bodyPr/>
          <a:lstStyle/>
          <a:p>
            <a:endParaRPr lang="en-US"/>
          </a:p>
        </p:txBody>
      </p:sp>
      <p:sp>
        <p:nvSpPr>
          <p:cNvPr id="9" name="Text 6"/>
          <p:cNvSpPr/>
          <p:nvPr/>
        </p:nvSpPr>
        <p:spPr>
          <a:xfrm>
            <a:off x="6657201" y="2302312"/>
            <a:ext cx="126921" cy="348496"/>
          </a:xfrm>
          <a:prstGeom prst="rect">
            <a:avLst/>
          </a:prstGeom>
          <a:noFill/>
          <a:ln/>
        </p:spPr>
        <p:txBody>
          <a:bodyPr wrap="none" rtlCol="0" anchor="t"/>
          <a:lstStyle/>
          <a:p>
            <a:pPr marL="0" indent="0" algn="ctr">
              <a:lnSpc>
                <a:spcPts val="2744"/>
              </a:lnSpc>
              <a:buNone/>
            </a:pPr>
            <a:r>
              <a:rPr lang="en-US" sz="2744" dirty="0">
                <a:solidFill>
                  <a:srgbClr val="D6E5EF"/>
                </a:solidFill>
                <a:latin typeface="Lora" pitchFamily="34" charset="0"/>
                <a:ea typeface="Lora" pitchFamily="34" charset="-122"/>
                <a:cs typeface="Lora" pitchFamily="34" charset="-120"/>
              </a:rPr>
              <a:t>1</a:t>
            </a:r>
            <a:endParaRPr lang="en-US" sz="2744" dirty="0"/>
          </a:p>
        </p:txBody>
      </p:sp>
      <p:sp>
        <p:nvSpPr>
          <p:cNvPr id="10" name="Text 7"/>
          <p:cNvSpPr/>
          <p:nvPr/>
        </p:nvSpPr>
        <p:spPr>
          <a:xfrm>
            <a:off x="8078510" y="2168009"/>
            <a:ext cx="2904530" cy="363141"/>
          </a:xfrm>
          <a:prstGeom prst="rect">
            <a:avLst/>
          </a:prstGeom>
          <a:noFill/>
          <a:ln/>
        </p:spPr>
        <p:txBody>
          <a:bodyPr wrap="none" rtlCol="0" anchor="t"/>
          <a:lstStyle/>
          <a:p>
            <a:pPr marL="0" indent="0" algn="l">
              <a:lnSpc>
                <a:spcPts val="2859"/>
              </a:lnSpc>
              <a:buNone/>
            </a:pPr>
            <a:r>
              <a:rPr lang="en-US" sz="2287" dirty="0">
                <a:solidFill>
                  <a:srgbClr val="D6E5EF"/>
                </a:solidFill>
                <a:latin typeface="Lora" pitchFamily="34" charset="0"/>
                <a:ea typeface="Lora" pitchFamily="34" charset="-122"/>
                <a:cs typeface="Lora" pitchFamily="34" charset="-120"/>
              </a:rPr>
              <a:t>Steps</a:t>
            </a:r>
            <a:endParaRPr lang="en-US" sz="2287" dirty="0"/>
          </a:p>
        </p:txBody>
      </p:sp>
      <p:sp>
        <p:nvSpPr>
          <p:cNvPr id="11" name="Text 8"/>
          <p:cNvSpPr/>
          <p:nvPr/>
        </p:nvSpPr>
        <p:spPr>
          <a:xfrm>
            <a:off x="8078510" y="2679263"/>
            <a:ext cx="5687854" cy="790099"/>
          </a:xfrm>
          <a:prstGeom prst="rect">
            <a:avLst/>
          </a:prstGeom>
          <a:noFill/>
          <a:ln/>
        </p:spPr>
        <p:txBody>
          <a:bodyPr wrap="square" rtlCol="0" anchor="t"/>
          <a:lstStyle/>
          <a:p>
            <a:pPr marL="0" indent="0" algn="l">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System testing, deployment on cloud platforms, continuous monitoring and updates.</a:t>
            </a:r>
            <a:endParaRPr lang="en-US" sz="1944" dirty="0"/>
          </a:p>
        </p:txBody>
      </p:sp>
      <p:sp>
        <p:nvSpPr>
          <p:cNvPr id="12" name="Shape 9"/>
          <p:cNvSpPr/>
          <p:nvPr/>
        </p:nvSpPr>
        <p:spPr>
          <a:xfrm>
            <a:off x="6998434" y="4502884"/>
            <a:ext cx="864037" cy="30837"/>
          </a:xfrm>
          <a:prstGeom prst="roundRect">
            <a:avLst>
              <a:gd name="adj" fmla="val 144112"/>
            </a:avLst>
          </a:prstGeom>
          <a:solidFill>
            <a:srgbClr val="5D606B"/>
          </a:solidFill>
          <a:ln/>
        </p:spPr>
        <p:txBody>
          <a:bodyPr/>
          <a:lstStyle/>
          <a:p>
            <a:endParaRPr lang="en-US"/>
          </a:p>
        </p:txBody>
      </p:sp>
      <p:sp>
        <p:nvSpPr>
          <p:cNvPr id="13" name="Shape 10"/>
          <p:cNvSpPr/>
          <p:nvPr/>
        </p:nvSpPr>
        <p:spPr>
          <a:xfrm>
            <a:off x="6443008" y="4240649"/>
            <a:ext cx="555427" cy="555427"/>
          </a:xfrm>
          <a:prstGeom prst="roundRect">
            <a:avLst>
              <a:gd name="adj" fmla="val 8001"/>
            </a:avLst>
          </a:prstGeom>
          <a:solidFill>
            <a:srgbClr val="444752"/>
          </a:solidFill>
          <a:ln/>
        </p:spPr>
        <p:txBody>
          <a:bodyPr/>
          <a:lstStyle/>
          <a:p>
            <a:endParaRPr lang="en-US"/>
          </a:p>
        </p:txBody>
      </p:sp>
      <p:sp>
        <p:nvSpPr>
          <p:cNvPr id="14" name="Text 11"/>
          <p:cNvSpPr/>
          <p:nvPr/>
        </p:nvSpPr>
        <p:spPr>
          <a:xfrm>
            <a:off x="6627078" y="4344114"/>
            <a:ext cx="187166" cy="348496"/>
          </a:xfrm>
          <a:prstGeom prst="rect">
            <a:avLst/>
          </a:prstGeom>
          <a:noFill/>
          <a:ln/>
        </p:spPr>
        <p:txBody>
          <a:bodyPr wrap="none" rtlCol="0" anchor="t"/>
          <a:lstStyle/>
          <a:p>
            <a:pPr marL="0" indent="0" algn="ctr">
              <a:lnSpc>
                <a:spcPts val="2744"/>
              </a:lnSpc>
              <a:buNone/>
            </a:pPr>
            <a:r>
              <a:rPr lang="en-US" sz="2744" dirty="0">
                <a:solidFill>
                  <a:srgbClr val="D6E5EF"/>
                </a:solidFill>
                <a:latin typeface="Lora" pitchFamily="34" charset="0"/>
                <a:ea typeface="Lora" pitchFamily="34" charset="-122"/>
                <a:cs typeface="Lora" pitchFamily="34" charset="-120"/>
              </a:rPr>
              <a:t>2</a:t>
            </a:r>
            <a:endParaRPr lang="en-US" sz="2744" dirty="0"/>
          </a:p>
        </p:txBody>
      </p:sp>
      <p:sp>
        <p:nvSpPr>
          <p:cNvPr id="15" name="Text 12"/>
          <p:cNvSpPr/>
          <p:nvPr/>
        </p:nvSpPr>
        <p:spPr>
          <a:xfrm>
            <a:off x="8078510" y="4209812"/>
            <a:ext cx="2904530" cy="363141"/>
          </a:xfrm>
          <a:prstGeom prst="rect">
            <a:avLst/>
          </a:prstGeom>
          <a:noFill/>
          <a:ln/>
        </p:spPr>
        <p:txBody>
          <a:bodyPr wrap="none" rtlCol="0" anchor="t"/>
          <a:lstStyle/>
          <a:p>
            <a:pPr marL="0" indent="0" algn="l">
              <a:lnSpc>
                <a:spcPts val="2859"/>
              </a:lnSpc>
              <a:buNone/>
            </a:pPr>
            <a:r>
              <a:rPr lang="en-US" sz="2287" dirty="0">
                <a:solidFill>
                  <a:srgbClr val="D6E5EF"/>
                </a:solidFill>
                <a:latin typeface="Lora" pitchFamily="34" charset="0"/>
                <a:ea typeface="Lora" pitchFamily="34" charset="-122"/>
                <a:cs typeface="Lora" pitchFamily="34" charset="-120"/>
              </a:rPr>
              <a:t>Tools</a:t>
            </a:r>
            <a:endParaRPr lang="en-US" sz="2287" dirty="0"/>
          </a:p>
        </p:txBody>
      </p:sp>
      <p:sp>
        <p:nvSpPr>
          <p:cNvPr id="16" name="Text 13"/>
          <p:cNvSpPr/>
          <p:nvPr/>
        </p:nvSpPr>
        <p:spPr>
          <a:xfrm>
            <a:off x="8078510" y="4721066"/>
            <a:ext cx="5687854" cy="395049"/>
          </a:xfrm>
          <a:prstGeom prst="rect">
            <a:avLst/>
          </a:prstGeom>
          <a:noFill/>
          <a:ln/>
        </p:spPr>
        <p:txBody>
          <a:bodyPr wrap="none" rtlCol="0" anchor="t"/>
          <a:lstStyle/>
          <a:p>
            <a:pPr marL="0" indent="0" algn="l">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Python, Pinecone, </a:t>
            </a:r>
            <a:r>
              <a:rPr lang="en-US" sz="1944" dirty="0" err="1">
                <a:solidFill>
                  <a:srgbClr val="D6E5EF"/>
                </a:solidFill>
                <a:latin typeface="Source Sans Pro" pitchFamily="34" charset="0"/>
                <a:ea typeface="Source Sans Pro" pitchFamily="34" charset="-122"/>
                <a:cs typeface="Source Sans Pro" pitchFamily="34" charset="-120"/>
              </a:rPr>
              <a:t>Streamlit</a:t>
            </a:r>
            <a:r>
              <a:rPr lang="en-US" sz="1944" dirty="0">
                <a:solidFill>
                  <a:srgbClr val="D6E5EF"/>
                </a:solidFill>
                <a:latin typeface="Source Sans Pro" pitchFamily="34" charset="0"/>
                <a:ea typeface="Source Sans Pro" pitchFamily="34" charset="-122"/>
                <a:cs typeface="Source Sans Pro" pitchFamily="34" charset="-120"/>
              </a:rPr>
              <a:t>, Azure.</a:t>
            </a:r>
            <a:endParaRPr lang="en-US" sz="1944" dirty="0"/>
          </a:p>
        </p:txBody>
      </p:sp>
      <p:sp>
        <p:nvSpPr>
          <p:cNvPr id="17" name="Shape 14"/>
          <p:cNvSpPr/>
          <p:nvPr/>
        </p:nvSpPr>
        <p:spPr>
          <a:xfrm>
            <a:off x="6998434" y="6149638"/>
            <a:ext cx="864037" cy="30837"/>
          </a:xfrm>
          <a:prstGeom prst="roundRect">
            <a:avLst>
              <a:gd name="adj" fmla="val 144112"/>
            </a:avLst>
          </a:prstGeom>
          <a:solidFill>
            <a:srgbClr val="5D606B"/>
          </a:solidFill>
          <a:ln/>
        </p:spPr>
        <p:txBody>
          <a:bodyPr/>
          <a:lstStyle/>
          <a:p>
            <a:endParaRPr lang="en-US"/>
          </a:p>
        </p:txBody>
      </p:sp>
      <p:sp>
        <p:nvSpPr>
          <p:cNvPr id="18" name="Shape 15"/>
          <p:cNvSpPr/>
          <p:nvPr/>
        </p:nvSpPr>
        <p:spPr>
          <a:xfrm>
            <a:off x="6443008" y="5887403"/>
            <a:ext cx="555427" cy="555427"/>
          </a:xfrm>
          <a:prstGeom prst="roundRect">
            <a:avLst>
              <a:gd name="adj" fmla="val 8001"/>
            </a:avLst>
          </a:prstGeom>
          <a:solidFill>
            <a:srgbClr val="444752"/>
          </a:solidFill>
          <a:ln/>
        </p:spPr>
        <p:txBody>
          <a:bodyPr/>
          <a:lstStyle/>
          <a:p>
            <a:endParaRPr lang="en-US"/>
          </a:p>
        </p:txBody>
      </p:sp>
      <p:sp>
        <p:nvSpPr>
          <p:cNvPr id="19" name="Text 16"/>
          <p:cNvSpPr/>
          <p:nvPr/>
        </p:nvSpPr>
        <p:spPr>
          <a:xfrm>
            <a:off x="6623625" y="5990868"/>
            <a:ext cx="194191" cy="348496"/>
          </a:xfrm>
          <a:prstGeom prst="rect">
            <a:avLst/>
          </a:prstGeom>
          <a:noFill/>
          <a:ln/>
        </p:spPr>
        <p:txBody>
          <a:bodyPr wrap="none" rtlCol="0" anchor="t"/>
          <a:lstStyle/>
          <a:p>
            <a:pPr marL="0" indent="0" algn="ctr">
              <a:lnSpc>
                <a:spcPts val="2744"/>
              </a:lnSpc>
              <a:buNone/>
            </a:pPr>
            <a:r>
              <a:rPr lang="en-US" sz="2744" dirty="0">
                <a:solidFill>
                  <a:srgbClr val="D6E5EF"/>
                </a:solidFill>
                <a:latin typeface="Lora" pitchFamily="34" charset="0"/>
                <a:ea typeface="Lora" pitchFamily="34" charset="-122"/>
                <a:cs typeface="Lora" pitchFamily="34" charset="-120"/>
              </a:rPr>
              <a:t>3</a:t>
            </a:r>
            <a:endParaRPr lang="en-US" sz="2744" dirty="0"/>
          </a:p>
        </p:txBody>
      </p:sp>
      <p:sp>
        <p:nvSpPr>
          <p:cNvPr id="20" name="Text 17"/>
          <p:cNvSpPr/>
          <p:nvPr/>
        </p:nvSpPr>
        <p:spPr>
          <a:xfrm>
            <a:off x="8078510" y="5856565"/>
            <a:ext cx="2904530" cy="363141"/>
          </a:xfrm>
          <a:prstGeom prst="rect">
            <a:avLst/>
          </a:prstGeom>
          <a:noFill/>
          <a:ln/>
        </p:spPr>
        <p:txBody>
          <a:bodyPr wrap="none" rtlCol="0" anchor="t"/>
          <a:lstStyle/>
          <a:p>
            <a:pPr marL="0" indent="0" algn="l">
              <a:lnSpc>
                <a:spcPts val="2859"/>
              </a:lnSpc>
              <a:buNone/>
            </a:pPr>
            <a:r>
              <a:rPr lang="en-US" sz="2287" dirty="0">
                <a:solidFill>
                  <a:srgbClr val="D6E5EF"/>
                </a:solidFill>
                <a:latin typeface="Lora" pitchFamily="34" charset="0"/>
                <a:ea typeface="Lora" pitchFamily="34" charset="-122"/>
                <a:cs typeface="Lora" pitchFamily="34" charset="-120"/>
              </a:rPr>
              <a:t>User Testing</a:t>
            </a:r>
            <a:endParaRPr lang="en-US" sz="2287" dirty="0"/>
          </a:p>
        </p:txBody>
      </p:sp>
      <p:sp>
        <p:nvSpPr>
          <p:cNvPr id="21" name="Text 18"/>
          <p:cNvSpPr/>
          <p:nvPr/>
        </p:nvSpPr>
        <p:spPr>
          <a:xfrm>
            <a:off x="8078510" y="6367820"/>
            <a:ext cx="5687854" cy="790099"/>
          </a:xfrm>
          <a:prstGeom prst="rect">
            <a:avLst/>
          </a:prstGeom>
          <a:noFill/>
          <a:ln/>
        </p:spPr>
        <p:txBody>
          <a:bodyPr wrap="square" rtlCol="0" anchor="t"/>
          <a:lstStyle/>
          <a:p>
            <a:pPr marL="0" indent="0" algn="l">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Beta testing with classmates to gather feedback and improve the system.</a:t>
            </a:r>
            <a:endParaRPr lang="en-US" sz="1944"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39364" y="671989"/>
            <a:ext cx="5734764" cy="716875"/>
          </a:xfrm>
          <a:prstGeom prst="rect">
            <a:avLst/>
          </a:prstGeom>
          <a:noFill/>
          <a:ln/>
        </p:spPr>
        <p:txBody>
          <a:bodyPr wrap="none" rtlCol="0" anchor="t"/>
          <a:lstStyle/>
          <a:p>
            <a:pPr marL="0" indent="0">
              <a:lnSpc>
                <a:spcPts val="5644"/>
              </a:lnSpc>
              <a:buNone/>
            </a:pPr>
            <a:r>
              <a:rPr lang="en-US" sz="4516" dirty="0">
                <a:solidFill>
                  <a:srgbClr val="F98AC7"/>
                </a:solidFill>
                <a:latin typeface="Lora" pitchFamily="34" charset="0"/>
                <a:ea typeface="Lora" pitchFamily="34" charset="-122"/>
                <a:cs typeface="Lora" pitchFamily="34" charset="-120"/>
              </a:rPr>
              <a:t>Future Work</a:t>
            </a:r>
            <a:endParaRPr lang="en-US" sz="4516" dirty="0"/>
          </a:p>
        </p:txBody>
      </p:sp>
      <p:sp>
        <p:nvSpPr>
          <p:cNvPr id="7" name="Shape 4"/>
          <p:cNvSpPr/>
          <p:nvPr/>
        </p:nvSpPr>
        <p:spPr>
          <a:xfrm>
            <a:off x="6979027" y="2287369"/>
            <a:ext cx="852964" cy="30361"/>
          </a:xfrm>
          <a:prstGeom prst="roundRect">
            <a:avLst>
              <a:gd name="adj" fmla="val 144498"/>
            </a:avLst>
          </a:prstGeom>
          <a:solidFill>
            <a:srgbClr val="5D606B"/>
          </a:solidFill>
          <a:ln/>
        </p:spPr>
        <p:txBody>
          <a:bodyPr/>
          <a:lstStyle/>
          <a:p>
            <a:endParaRPr lang="en-US"/>
          </a:p>
        </p:txBody>
      </p:sp>
      <p:sp>
        <p:nvSpPr>
          <p:cNvPr id="8" name="Shape 5"/>
          <p:cNvSpPr/>
          <p:nvPr/>
        </p:nvSpPr>
        <p:spPr>
          <a:xfrm>
            <a:off x="6430744" y="2028468"/>
            <a:ext cx="548283" cy="548283"/>
          </a:xfrm>
          <a:prstGeom prst="roundRect">
            <a:avLst>
              <a:gd name="adj" fmla="val 8002"/>
            </a:avLst>
          </a:prstGeom>
          <a:solidFill>
            <a:srgbClr val="444752"/>
          </a:solidFill>
          <a:ln/>
        </p:spPr>
        <p:txBody>
          <a:bodyPr/>
          <a:lstStyle/>
          <a:p>
            <a:endParaRPr lang="en-US"/>
          </a:p>
        </p:txBody>
      </p:sp>
      <p:sp>
        <p:nvSpPr>
          <p:cNvPr id="9" name="Text 6"/>
          <p:cNvSpPr/>
          <p:nvPr/>
        </p:nvSpPr>
        <p:spPr>
          <a:xfrm>
            <a:off x="6642199" y="2130504"/>
            <a:ext cx="125254" cy="344091"/>
          </a:xfrm>
          <a:prstGeom prst="rect">
            <a:avLst/>
          </a:prstGeom>
          <a:noFill/>
          <a:ln/>
        </p:spPr>
        <p:txBody>
          <a:bodyPr wrap="none" rtlCol="0" anchor="t"/>
          <a:lstStyle/>
          <a:p>
            <a:pPr marL="0" indent="0" algn="ctr">
              <a:lnSpc>
                <a:spcPts val="2709"/>
              </a:lnSpc>
              <a:buNone/>
            </a:pPr>
            <a:r>
              <a:rPr lang="en-US" sz="2709" dirty="0">
                <a:solidFill>
                  <a:srgbClr val="D6E5EF"/>
                </a:solidFill>
                <a:latin typeface="Lora" pitchFamily="34" charset="0"/>
                <a:ea typeface="Lora" pitchFamily="34" charset="-122"/>
                <a:cs typeface="Lora" pitchFamily="34" charset="-120"/>
              </a:rPr>
              <a:t>1</a:t>
            </a:r>
            <a:endParaRPr lang="en-US" sz="2709" dirty="0"/>
          </a:p>
        </p:txBody>
      </p:sp>
      <p:sp>
        <p:nvSpPr>
          <p:cNvPr id="10" name="Text 7"/>
          <p:cNvSpPr/>
          <p:nvPr/>
        </p:nvSpPr>
        <p:spPr>
          <a:xfrm>
            <a:off x="8045291" y="1998107"/>
            <a:ext cx="2867382" cy="358378"/>
          </a:xfrm>
          <a:prstGeom prst="rect">
            <a:avLst/>
          </a:prstGeom>
          <a:noFill/>
          <a:ln/>
        </p:spPr>
        <p:txBody>
          <a:bodyPr wrap="none" rtlCol="0" anchor="t"/>
          <a:lstStyle/>
          <a:p>
            <a:pPr marL="0" indent="0" algn="l">
              <a:lnSpc>
                <a:spcPts val="2822"/>
              </a:lnSpc>
              <a:buNone/>
            </a:pPr>
            <a:r>
              <a:rPr lang="en-US" sz="2258" dirty="0">
                <a:solidFill>
                  <a:srgbClr val="D6E5EF"/>
                </a:solidFill>
                <a:latin typeface="Lora" pitchFamily="34" charset="0"/>
                <a:ea typeface="Lora" pitchFamily="34" charset="-122"/>
                <a:cs typeface="Lora" pitchFamily="34" charset="-120"/>
              </a:rPr>
              <a:t>Extensions</a:t>
            </a:r>
            <a:endParaRPr lang="en-US" sz="2258" dirty="0"/>
          </a:p>
        </p:txBody>
      </p:sp>
      <p:sp>
        <p:nvSpPr>
          <p:cNvPr id="11" name="Text 8"/>
          <p:cNvSpPr/>
          <p:nvPr/>
        </p:nvSpPr>
        <p:spPr>
          <a:xfrm>
            <a:off x="8045291" y="2502694"/>
            <a:ext cx="5732145" cy="779859"/>
          </a:xfrm>
          <a:prstGeom prst="rect">
            <a:avLst/>
          </a:prstGeom>
          <a:noFill/>
          <a:ln/>
        </p:spPr>
        <p:txBody>
          <a:bodyPr wrap="square" rtlCol="0" anchor="t"/>
          <a:lstStyle/>
          <a:p>
            <a:pPr marL="0" indent="0" algn="l">
              <a:lnSpc>
                <a:spcPts val="3071"/>
              </a:lnSpc>
              <a:buNone/>
            </a:pPr>
            <a:r>
              <a:rPr lang="en-US" sz="1919" dirty="0">
                <a:solidFill>
                  <a:srgbClr val="D6E5EF"/>
                </a:solidFill>
                <a:latin typeface="Source Sans Pro" pitchFamily="34" charset="0"/>
                <a:ea typeface="Source Sans Pro" pitchFamily="34" charset="-122"/>
                <a:cs typeface="Source Sans Pro" pitchFamily="34" charset="-120"/>
              </a:rPr>
              <a:t>Support for additional financial documents, more sophisticated analysis features.</a:t>
            </a:r>
            <a:endParaRPr lang="en-US" sz="1919" dirty="0"/>
          </a:p>
        </p:txBody>
      </p:sp>
      <p:sp>
        <p:nvSpPr>
          <p:cNvPr id="12" name="Shape 9"/>
          <p:cNvSpPr/>
          <p:nvPr/>
        </p:nvSpPr>
        <p:spPr>
          <a:xfrm>
            <a:off x="6979027" y="4302978"/>
            <a:ext cx="852964" cy="30361"/>
          </a:xfrm>
          <a:prstGeom prst="roundRect">
            <a:avLst>
              <a:gd name="adj" fmla="val 144498"/>
            </a:avLst>
          </a:prstGeom>
          <a:solidFill>
            <a:srgbClr val="5D606B"/>
          </a:solidFill>
          <a:ln/>
        </p:spPr>
        <p:txBody>
          <a:bodyPr/>
          <a:lstStyle/>
          <a:p>
            <a:endParaRPr lang="en-US"/>
          </a:p>
        </p:txBody>
      </p:sp>
      <p:sp>
        <p:nvSpPr>
          <p:cNvPr id="13" name="Shape 10"/>
          <p:cNvSpPr/>
          <p:nvPr/>
        </p:nvSpPr>
        <p:spPr>
          <a:xfrm>
            <a:off x="6430744" y="4044077"/>
            <a:ext cx="548283" cy="548283"/>
          </a:xfrm>
          <a:prstGeom prst="roundRect">
            <a:avLst>
              <a:gd name="adj" fmla="val 8002"/>
            </a:avLst>
          </a:prstGeom>
          <a:solidFill>
            <a:srgbClr val="444752"/>
          </a:solidFill>
          <a:ln/>
        </p:spPr>
        <p:txBody>
          <a:bodyPr/>
          <a:lstStyle/>
          <a:p>
            <a:endParaRPr lang="en-US"/>
          </a:p>
        </p:txBody>
      </p:sp>
      <p:sp>
        <p:nvSpPr>
          <p:cNvPr id="14" name="Text 11"/>
          <p:cNvSpPr/>
          <p:nvPr/>
        </p:nvSpPr>
        <p:spPr>
          <a:xfrm>
            <a:off x="6612434" y="4146113"/>
            <a:ext cx="184785" cy="344091"/>
          </a:xfrm>
          <a:prstGeom prst="rect">
            <a:avLst/>
          </a:prstGeom>
          <a:noFill/>
          <a:ln/>
        </p:spPr>
        <p:txBody>
          <a:bodyPr wrap="none" rtlCol="0" anchor="t"/>
          <a:lstStyle/>
          <a:p>
            <a:pPr marL="0" indent="0" algn="ctr">
              <a:lnSpc>
                <a:spcPts val="2709"/>
              </a:lnSpc>
              <a:buNone/>
            </a:pPr>
            <a:r>
              <a:rPr lang="en-US" sz="2709" dirty="0">
                <a:solidFill>
                  <a:srgbClr val="D6E5EF"/>
                </a:solidFill>
                <a:latin typeface="Lora" pitchFamily="34" charset="0"/>
                <a:ea typeface="Lora" pitchFamily="34" charset="-122"/>
                <a:cs typeface="Lora" pitchFamily="34" charset="-120"/>
              </a:rPr>
              <a:t>2</a:t>
            </a:r>
            <a:endParaRPr lang="en-US" sz="2709" dirty="0"/>
          </a:p>
        </p:txBody>
      </p:sp>
      <p:sp>
        <p:nvSpPr>
          <p:cNvPr id="15" name="Text 12"/>
          <p:cNvSpPr/>
          <p:nvPr/>
        </p:nvSpPr>
        <p:spPr>
          <a:xfrm>
            <a:off x="8045291" y="4013716"/>
            <a:ext cx="2867382" cy="358378"/>
          </a:xfrm>
          <a:prstGeom prst="rect">
            <a:avLst/>
          </a:prstGeom>
          <a:noFill/>
          <a:ln/>
        </p:spPr>
        <p:txBody>
          <a:bodyPr wrap="none" rtlCol="0" anchor="t"/>
          <a:lstStyle/>
          <a:p>
            <a:pPr marL="0" indent="0" algn="l">
              <a:lnSpc>
                <a:spcPts val="2822"/>
              </a:lnSpc>
              <a:buNone/>
            </a:pPr>
            <a:r>
              <a:rPr lang="en-US" sz="2258" dirty="0">
                <a:solidFill>
                  <a:srgbClr val="D6E5EF"/>
                </a:solidFill>
                <a:latin typeface="Lora" pitchFamily="34" charset="0"/>
                <a:ea typeface="Lora" pitchFamily="34" charset="-122"/>
                <a:cs typeface="Lora" pitchFamily="34" charset="-120"/>
              </a:rPr>
              <a:t>Vision</a:t>
            </a:r>
            <a:endParaRPr lang="en-US" sz="2258" dirty="0"/>
          </a:p>
        </p:txBody>
      </p:sp>
      <p:sp>
        <p:nvSpPr>
          <p:cNvPr id="16" name="Text 13"/>
          <p:cNvSpPr/>
          <p:nvPr/>
        </p:nvSpPr>
        <p:spPr>
          <a:xfrm>
            <a:off x="8045291" y="4518303"/>
            <a:ext cx="5732145" cy="779859"/>
          </a:xfrm>
          <a:prstGeom prst="rect">
            <a:avLst/>
          </a:prstGeom>
          <a:noFill/>
          <a:ln/>
        </p:spPr>
        <p:txBody>
          <a:bodyPr wrap="square" rtlCol="0" anchor="t"/>
          <a:lstStyle/>
          <a:p>
            <a:pPr marL="0" indent="0" algn="l">
              <a:lnSpc>
                <a:spcPts val="3071"/>
              </a:lnSpc>
              <a:buNone/>
            </a:pPr>
            <a:r>
              <a:rPr lang="en-US" sz="1919" dirty="0">
                <a:solidFill>
                  <a:srgbClr val="D6E5EF"/>
                </a:solidFill>
                <a:latin typeface="Source Sans Pro" pitchFamily="34" charset="0"/>
                <a:ea typeface="Source Sans Pro" pitchFamily="34" charset="-122"/>
                <a:cs typeface="Source Sans Pro" pitchFamily="34" charset="-120"/>
              </a:rPr>
              <a:t>To become a comprehensive tool for financial document analysis and summarization.</a:t>
            </a:r>
            <a:endParaRPr lang="en-US" sz="1919" dirty="0"/>
          </a:p>
        </p:txBody>
      </p:sp>
      <p:sp>
        <p:nvSpPr>
          <p:cNvPr id="17" name="Shape 14"/>
          <p:cNvSpPr/>
          <p:nvPr/>
        </p:nvSpPr>
        <p:spPr>
          <a:xfrm>
            <a:off x="6979027" y="6318587"/>
            <a:ext cx="852964" cy="30361"/>
          </a:xfrm>
          <a:prstGeom prst="roundRect">
            <a:avLst>
              <a:gd name="adj" fmla="val 144498"/>
            </a:avLst>
          </a:prstGeom>
          <a:solidFill>
            <a:srgbClr val="5D606B"/>
          </a:solidFill>
          <a:ln/>
        </p:spPr>
        <p:txBody>
          <a:bodyPr/>
          <a:lstStyle/>
          <a:p>
            <a:endParaRPr lang="en-US"/>
          </a:p>
        </p:txBody>
      </p:sp>
      <p:sp>
        <p:nvSpPr>
          <p:cNvPr id="18" name="Shape 15"/>
          <p:cNvSpPr/>
          <p:nvPr/>
        </p:nvSpPr>
        <p:spPr>
          <a:xfrm>
            <a:off x="6430744" y="6059686"/>
            <a:ext cx="548283" cy="548283"/>
          </a:xfrm>
          <a:prstGeom prst="roundRect">
            <a:avLst>
              <a:gd name="adj" fmla="val 8002"/>
            </a:avLst>
          </a:prstGeom>
          <a:solidFill>
            <a:srgbClr val="444752"/>
          </a:solidFill>
          <a:ln/>
        </p:spPr>
        <p:txBody>
          <a:bodyPr/>
          <a:lstStyle/>
          <a:p>
            <a:endParaRPr lang="en-US"/>
          </a:p>
        </p:txBody>
      </p:sp>
      <p:sp>
        <p:nvSpPr>
          <p:cNvPr id="19" name="Text 16"/>
          <p:cNvSpPr/>
          <p:nvPr/>
        </p:nvSpPr>
        <p:spPr>
          <a:xfrm>
            <a:off x="6608981" y="6161723"/>
            <a:ext cx="191691" cy="344091"/>
          </a:xfrm>
          <a:prstGeom prst="rect">
            <a:avLst/>
          </a:prstGeom>
          <a:noFill/>
          <a:ln/>
        </p:spPr>
        <p:txBody>
          <a:bodyPr wrap="none" rtlCol="0" anchor="t"/>
          <a:lstStyle/>
          <a:p>
            <a:pPr marL="0" indent="0" algn="ctr">
              <a:lnSpc>
                <a:spcPts val="2709"/>
              </a:lnSpc>
              <a:buNone/>
            </a:pPr>
            <a:r>
              <a:rPr lang="en-US" sz="2709" dirty="0">
                <a:solidFill>
                  <a:srgbClr val="D6E5EF"/>
                </a:solidFill>
                <a:latin typeface="Lora" pitchFamily="34" charset="0"/>
                <a:ea typeface="Lora" pitchFamily="34" charset="-122"/>
                <a:cs typeface="Lora" pitchFamily="34" charset="-120"/>
              </a:rPr>
              <a:t>3</a:t>
            </a:r>
            <a:endParaRPr lang="en-US" sz="2709" dirty="0"/>
          </a:p>
        </p:txBody>
      </p:sp>
      <p:sp>
        <p:nvSpPr>
          <p:cNvPr id="20" name="Text 17"/>
          <p:cNvSpPr/>
          <p:nvPr/>
        </p:nvSpPr>
        <p:spPr>
          <a:xfrm>
            <a:off x="8045291" y="6029325"/>
            <a:ext cx="3872032" cy="358378"/>
          </a:xfrm>
          <a:prstGeom prst="rect">
            <a:avLst/>
          </a:prstGeom>
          <a:noFill/>
          <a:ln/>
        </p:spPr>
        <p:txBody>
          <a:bodyPr wrap="none" rtlCol="0" anchor="t"/>
          <a:lstStyle/>
          <a:p>
            <a:pPr marL="0" indent="0" algn="l">
              <a:lnSpc>
                <a:spcPts val="2822"/>
              </a:lnSpc>
              <a:buNone/>
            </a:pPr>
            <a:r>
              <a:rPr lang="en-US" sz="2258" dirty="0">
                <a:solidFill>
                  <a:srgbClr val="D6E5EF"/>
                </a:solidFill>
                <a:latin typeface="Lora" pitchFamily="34" charset="0"/>
                <a:ea typeface="Lora" pitchFamily="34" charset="-122"/>
                <a:cs typeface="Lora" pitchFamily="34" charset="-120"/>
              </a:rPr>
              <a:t>Development Beyond Course</a:t>
            </a:r>
            <a:endParaRPr lang="en-US" sz="2258" dirty="0"/>
          </a:p>
        </p:txBody>
      </p:sp>
      <p:sp>
        <p:nvSpPr>
          <p:cNvPr id="21" name="Text 18"/>
          <p:cNvSpPr/>
          <p:nvPr/>
        </p:nvSpPr>
        <p:spPr>
          <a:xfrm>
            <a:off x="8045291" y="6533912"/>
            <a:ext cx="5732145" cy="779859"/>
          </a:xfrm>
          <a:prstGeom prst="rect">
            <a:avLst/>
          </a:prstGeom>
          <a:noFill/>
          <a:ln/>
        </p:spPr>
        <p:txBody>
          <a:bodyPr wrap="square" rtlCol="0" anchor="t"/>
          <a:lstStyle/>
          <a:p>
            <a:pPr marL="0" indent="0" algn="l">
              <a:lnSpc>
                <a:spcPts val="3071"/>
              </a:lnSpc>
              <a:buNone/>
            </a:pPr>
            <a:r>
              <a:rPr lang="en-US" sz="1919" dirty="0">
                <a:solidFill>
                  <a:srgbClr val="D6E5EF"/>
                </a:solidFill>
                <a:latin typeface="Source Sans Pro" pitchFamily="34" charset="0"/>
                <a:ea typeface="Source Sans Pro" pitchFamily="34" charset="-122"/>
                <a:cs typeface="Source Sans Pro" pitchFamily="34" charset="-120"/>
              </a:rPr>
              <a:t>Ongoing improvements based on user feedback and evolving technologies.</a:t>
            </a:r>
            <a:endParaRPr lang="en-US" sz="1919"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endParaRPr lang="en-US"/>
          </a:p>
        </p:txBody>
      </p:sp>
      <p:sp>
        <p:nvSpPr>
          <p:cNvPr id="4" name="Text 2"/>
          <p:cNvSpPr/>
          <p:nvPr/>
        </p:nvSpPr>
        <p:spPr>
          <a:xfrm>
            <a:off x="968693" y="985242"/>
            <a:ext cx="5809059" cy="726043"/>
          </a:xfrm>
          <a:prstGeom prst="rect">
            <a:avLst/>
          </a:prstGeom>
          <a:noFill/>
          <a:ln/>
        </p:spPr>
        <p:txBody>
          <a:bodyPr wrap="none" rtlCol="0" anchor="t"/>
          <a:lstStyle/>
          <a:p>
            <a:pPr marL="0" indent="0">
              <a:lnSpc>
                <a:spcPts val="5718"/>
              </a:lnSpc>
              <a:buNone/>
            </a:pPr>
            <a:r>
              <a:rPr lang="en-US" sz="4574" dirty="0">
                <a:solidFill>
                  <a:srgbClr val="F98AC7"/>
                </a:solidFill>
                <a:latin typeface="Lora" pitchFamily="34" charset="0"/>
                <a:ea typeface="Lora" pitchFamily="34" charset="-122"/>
                <a:cs typeface="Lora" pitchFamily="34" charset="-120"/>
              </a:rPr>
              <a:t>Conclusion and Q&amp;A</a:t>
            </a:r>
            <a:endParaRPr lang="en-US" sz="4574" dirty="0"/>
          </a:p>
        </p:txBody>
      </p:sp>
      <p:sp>
        <p:nvSpPr>
          <p:cNvPr id="5" name="Text 3"/>
          <p:cNvSpPr/>
          <p:nvPr/>
        </p:nvSpPr>
        <p:spPr>
          <a:xfrm>
            <a:off x="968693" y="2328386"/>
            <a:ext cx="2904530" cy="363141"/>
          </a:xfrm>
          <a:prstGeom prst="rect">
            <a:avLst/>
          </a:prstGeom>
          <a:noFill/>
          <a:ln/>
        </p:spPr>
        <p:txBody>
          <a:bodyPr wrap="none" rtlCol="0" anchor="t"/>
          <a:lstStyle/>
          <a:p>
            <a:pPr marL="0" indent="0">
              <a:lnSpc>
                <a:spcPts val="2859"/>
              </a:lnSpc>
              <a:buNone/>
            </a:pPr>
            <a:r>
              <a:rPr lang="en-US" sz="2287" dirty="0">
                <a:solidFill>
                  <a:srgbClr val="F98AC7"/>
                </a:solidFill>
                <a:latin typeface="Lora" pitchFamily="34" charset="0"/>
                <a:ea typeface="Lora" pitchFamily="34" charset="-122"/>
                <a:cs typeface="Lora" pitchFamily="34" charset="-120"/>
              </a:rPr>
              <a:t>Summary</a:t>
            </a:r>
            <a:endParaRPr lang="en-US" sz="2287" dirty="0"/>
          </a:p>
        </p:txBody>
      </p:sp>
      <p:sp>
        <p:nvSpPr>
          <p:cNvPr id="6" name="Text 4"/>
          <p:cNvSpPr/>
          <p:nvPr/>
        </p:nvSpPr>
        <p:spPr>
          <a:xfrm>
            <a:off x="968693" y="2938343"/>
            <a:ext cx="6045279" cy="790099"/>
          </a:xfrm>
          <a:prstGeom prst="rect">
            <a:avLst/>
          </a:prstGeom>
          <a:noFill/>
          <a:ln/>
        </p:spPr>
        <p:txBody>
          <a:bodyPr wrap="square" rtlCol="0" anchor="t"/>
          <a:lstStyle/>
          <a:p>
            <a:pPr marL="0" indent="0">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A chatbot that provides concise summaries of financial documents to assist users in making informed decisions.</a:t>
            </a:r>
            <a:endParaRPr lang="en-US" sz="1944" dirty="0"/>
          </a:p>
        </p:txBody>
      </p:sp>
      <p:sp>
        <p:nvSpPr>
          <p:cNvPr id="7" name="Text 5"/>
          <p:cNvSpPr/>
          <p:nvPr/>
        </p:nvSpPr>
        <p:spPr>
          <a:xfrm>
            <a:off x="968693" y="3975259"/>
            <a:ext cx="2904530" cy="363141"/>
          </a:xfrm>
          <a:prstGeom prst="rect">
            <a:avLst/>
          </a:prstGeom>
          <a:noFill/>
          <a:ln/>
        </p:spPr>
        <p:txBody>
          <a:bodyPr wrap="none" rtlCol="0" anchor="t"/>
          <a:lstStyle/>
          <a:p>
            <a:pPr marL="0" indent="0">
              <a:lnSpc>
                <a:spcPts val="2859"/>
              </a:lnSpc>
              <a:buNone/>
            </a:pPr>
            <a:r>
              <a:rPr lang="en-US" sz="2287" dirty="0">
                <a:solidFill>
                  <a:srgbClr val="F98AC7"/>
                </a:solidFill>
                <a:latin typeface="Lora" pitchFamily="34" charset="0"/>
                <a:ea typeface="Lora" pitchFamily="34" charset="-122"/>
                <a:cs typeface="Lora" pitchFamily="34" charset="-120"/>
              </a:rPr>
              <a:t>Key Takeaways</a:t>
            </a:r>
            <a:endParaRPr lang="en-US" sz="2287" dirty="0"/>
          </a:p>
        </p:txBody>
      </p:sp>
      <p:sp>
        <p:nvSpPr>
          <p:cNvPr id="8" name="Text 6"/>
          <p:cNvSpPr/>
          <p:nvPr/>
        </p:nvSpPr>
        <p:spPr>
          <a:xfrm>
            <a:off x="968693" y="4585216"/>
            <a:ext cx="6045279" cy="790099"/>
          </a:xfrm>
          <a:prstGeom prst="rect">
            <a:avLst/>
          </a:prstGeom>
          <a:noFill/>
          <a:ln/>
        </p:spPr>
        <p:txBody>
          <a:bodyPr wrap="square" rtlCol="0" anchor="t"/>
          <a:lstStyle/>
          <a:p>
            <a:pPr marL="0" indent="0">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Importance of efficient document processing and accurate information retrieval.</a:t>
            </a:r>
            <a:endParaRPr lang="en-US" sz="1944" dirty="0"/>
          </a:p>
        </p:txBody>
      </p:sp>
      <p:sp>
        <p:nvSpPr>
          <p:cNvPr id="9" name="Text 7"/>
          <p:cNvSpPr/>
          <p:nvPr/>
        </p:nvSpPr>
        <p:spPr>
          <a:xfrm>
            <a:off x="968693" y="5622131"/>
            <a:ext cx="2904530" cy="363141"/>
          </a:xfrm>
          <a:prstGeom prst="rect">
            <a:avLst/>
          </a:prstGeom>
          <a:noFill/>
          <a:ln/>
        </p:spPr>
        <p:txBody>
          <a:bodyPr wrap="none" rtlCol="0" anchor="t"/>
          <a:lstStyle/>
          <a:p>
            <a:pPr marL="0" indent="0">
              <a:lnSpc>
                <a:spcPts val="2859"/>
              </a:lnSpc>
              <a:buNone/>
            </a:pPr>
            <a:r>
              <a:rPr lang="en-US" sz="2287" dirty="0">
                <a:solidFill>
                  <a:srgbClr val="F98AC7"/>
                </a:solidFill>
                <a:latin typeface="Lora" pitchFamily="34" charset="0"/>
                <a:ea typeface="Lora" pitchFamily="34" charset="-122"/>
                <a:cs typeface="Lora" pitchFamily="34" charset="-120"/>
              </a:rPr>
              <a:t>Final Thoughts</a:t>
            </a:r>
            <a:endParaRPr lang="en-US" sz="2287" dirty="0"/>
          </a:p>
        </p:txBody>
      </p:sp>
      <p:sp>
        <p:nvSpPr>
          <p:cNvPr id="10" name="Text 8"/>
          <p:cNvSpPr/>
          <p:nvPr/>
        </p:nvSpPr>
        <p:spPr>
          <a:xfrm>
            <a:off x="968693" y="6232088"/>
            <a:ext cx="6045279" cy="790099"/>
          </a:xfrm>
          <a:prstGeom prst="rect">
            <a:avLst/>
          </a:prstGeom>
          <a:noFill/>
          <a:ln/>
        </p:spPr>
        <p:txBody>
          <a:bodyPr wrap="square" rtlCol="0" anchor="t"/>
          <a:lstStyle/>
          <a:p>
            <a:pPr marL="0" indent="0">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Potential to revolutionize how financial information is accessed and understood.</a:t>
            </a:r>
            <a:endParaRPr lang="en-US" sz="1944" dirty="0"/>
          </a:p>
        </p:txBody>
      </p:sp>
      <p:sp>
        <p:nvSpPr>
          <p:cNvPr id="11" name="Text 9"/>
          <p:cNvSpPr/>
          <p:nvPr/>
        </p:nvSpPr>
        <p:spPr>
          <a:xfrm>
            <a:off x="7623810" y="2328386"/>
            <a:ext cx="2904530" cy="363141"/>
          </a:xfrm>
          <a:prstGeom prst="rect">
            <a:avLst/>
          </a:prstGeom>
          <a:noFill/>
          <a:ln/>
        </p:spPr>
        <p:txBody>
          <a:bodyPr wrap="none" rtlCol="0" anchor="t"/>
          <a:lstStyle/>
          <a:p>
            <a:pPr marL="0" indent="0">
              <a:lnSpc>
                <a:spcPts val="2859"/>
              </a:lnSpc>
              <a:buNone/>
            </a:pPr>
            <a:r>
              <a:rPr lang="en-US" sz="2287" dirty="0">
                <a:solidFill>
                  <a:srgbClr val="F98AC7"/>
                </a:solidFill>
                <a:latin typeface="Lora" pitchFamily="34" charset="0"/>
                <a:ea typeface="Lora" pitchFamily="34" charset="-122"/>
                <a:cs typeface="Lora" pitchFamily="34" charset="-120"/>
              </a:rPr>
              <a:t>Q&amp;A Preparation</a:t>
            </a:r>
            <a:endParaRPr lang="en-US" sz="2287" dirty="0"/>
          </a:p>
        </p:txBody>
      </p:sp>
      <p:sp>
        <p:nvSpPr>
          <p:cNvPr id="12" name="Text 10"/>
          <p:cNvSpPr/>
          <p:nvPr/>
        </p:nvSpPr>
        <p:spPr>
          <a:xfrm>
            <a:off x="7623810" y="2938343"/>
            <a:ext cx="6045279" cy="790099"/>
          </a:xfrm>
          <a:prstGeom prst="rect">
            <a:avLst/>
          </a:prstGeom>
          <a:noFill/>
          <a:ln/>
        </p:spPr>
        <p:txBody>
          <a:bodyPr wrap="square" rtlCol="0" anchor="t"/>
          <a:lstStyle/>
          <a:p>
            <a:pPr marL="0" indent="0">
              <a:lnSpc>
                <a:spcPts val="3110"/>
              </a:lnSpc>
              <a:buNone/>
            </a:pPr>
            <a:r>
              <a:rPr lang="en-US" sz="1944" dirty="0">
                <a:solidFill>
                  <a:srgbClr val="D6E5EF"/>
                </a:solidFill>
                <a:latin typeface="Source Sans Pro" pitchFamily="34" charset="0"/>
                <a:ea typeface="Source Sans Pro" pitchFamily="34" charset="-122"/>
                <a:cs typeface="Source Sans Pro" pitchFamily="34" charset="-120"/>
              </a:rPr>
              <a:t>Ready to discuss data sources, RAG implementation, and future enhancements.</a:t>
            </a:r>
            <a:endParaRPr lang="en-US" sz="1944" dirty="0"/>
          </a:p>
        </p:txBody>
      </p:sp>
      <p:pic>
        <p:nvPicPr>
          <p:cNvPr id="13"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93393" y="880110"/>
            <a:ext cx="4752856" cy="594122"/>
          </a:xfrm>
          <a:prstGeom prst="rect">
            <a:avLst/>
          </a:prstGeom>
          <a:noFill/>
          <a:ln/>
        </p:spPr>
        <p:txBody>
          <a:bodyPr wrap="none" rtlCol="0" anchor="t"/>
          <a:lstStyle/>
          <a:p>
            <a:pPr marL="0" indent="0">
              <a:lnSpc>
                <a:spcPts val="4678"/>
              </a:lnSpc>
              <a:buNone/>
            </a:pPr>
            <a:r>
              <a:rPr lang="en-US" sz="3742" dirty="0">
                <a:solidFill>
                  <a:srgbClr val="F98AC7"/>
                </a:solidFill>
                <a:latin typeface="Lora" pitchFamily="34" charset="0"/>
                <a:ea typeface="Lora" pitchFamily="34" charset="-122"/>
                <a:cs typeface="Lora" pitchFamily="34" charset="-120"/>
              </a:rPr>
              <a:t>Introduction</a:t>
            </a:r>
            <a:endParaRPr lang="en-US" sz="3742" dirty="0"/>
          </a:p>
        </p:txBody>
      </p:sp>
      <p:sp>
        <p:nvSpPr>
          <p:cNvPr id="6" name="Shape 3"/>
          <p:cNvSpPr/>
          <p:nvPr/>
        </p:nvSpPr>
        <p:spPr>
          <a:xfrm>
            <a:off x="6193393" y="2004298"/>
            <a:ext cx="454462" cy="454462"/>
          </a:xfrm>
          <a:prstGeom prst="roundRect">
            <a:avLst>
              <a:gd name="adj" fmla="val 8001"/>
            </a:avLst>
          </a:prstGeom>
          <a:solidFill>
            <a:srgbClr val="444752"/>
          </a:solidFill>
          <a:ln/>
        </p:spPr>
        <p:txBody>
          <a:bodyPr/>
          <a:lstStyle/>
          <a:p>
            <a:endParaRPr lang="en-US"/>
          </a:p>
        </p:txBody>
      </p:sp>
      <p:sp>
        <p:nvSpPr>
          <p:cNvPr id="7" name="Text 4"/>
          <p:cNvSpPr/>
          <p:nvPr/>
        </p:nvSpPr>
        <p:spPr>
          <a:xfrm>
            <a:off x="6368653" y="2088952"/>
            <a:ext cx="103823" cy="285155"/>
          </a:xfrm>
          <a:prstGeom prst="rect">
            <a:avLst/>
          </a:prstGeom>
          <a:noFill/>
          <a:ln/>
        </p:spPr>
        <p:txBody>
          <a:bodyPr wrap="none" rtlCol="0" anchor="t"/>
          <a:lstStyle/>
          <a:p>
            <a:pPr marL="0" indent="0" algn="ctr">
              <a:lnSpc>
                <a:spcPts val="2245"/>
              </a:lnSpc>
              <a:buNone/>
            </a:pPr>
            <a:r>
              <a:rPr lang="en-US" sz="2245" dirty="0">
                <a:solidFill>
                  <a:srgbClr val="D6E5EF"/>
                </a:solidFill>
                <a:latin typeface="Lora" pitchFamily="34" charset="0"/>
                <a:ea typeface="Lora" pitchFamily="34" charset="-122"/>
                <a:cs typeface="Lora" pitchFamily="34" charset="-120"/>
              </a:rPr>
              <a:t>1</a:t>
            </a:r>
            <a:endParaRPr lang="en-US" sz="2245" dirty="0"/>
          </a:p>
        </p:txBody>
      </p:sp>
      <p:sp>
        <p:nvSpPr>
          <p:cNvPr id="8" name="Text 5"/>
          <p:cNvSpPr/>
          <p:nvPr/>
        </p:nvSpPr>
        <p:spPr>
          <a:xfrm>
            <a:off x="6849785" y="2004298"/>
            <a:ext cx="2376368" cy="297061"/>
          </a:xfrm>
          <a:prstGeom prst="rect">
            <a:avLst/>
          </a:prstGeom>
          <a:noFill/>
          <a:ln/>
        </p:spPr>
        <p:txBody>
          <a:bodyPr wrap="none" rtlCol="0" anchor="t"/>
          <a:lstStyle/>
          <a:p>
            <a:pPr marL="0" indent="0">
              <a:lnSpc>
                <a:spcPts val="2339"/>
              </a:lnSpc>
              <a:buNone/>
            </a:pPr>
            <a:r>
              <a:rPr lang="en-US" sz="1871" dirty="0">
                <a:solidFill>
                  <a:srgbClr val="D6E5EF"/>
                </a:solidFill>
                <a:latin typeface="Lora" pitchFamily="34" charset="0"/>
                <a:ea typeface="Lora" pitchFamily="34" charset="-122"/>
                <a:cs typeface="Lora" pitchFamily="34" charset="-120"/>
              </a:rPr>
              <a:t>Brief Overview</a:t>
            </a:r>
            <a:endParaRPr lang="en-US" sz="1871" dirty="0"/>
          </a:p>
        </p:txBody>
      </p:sp>
      <p:sp>
        <p:nvSpPr>
          <p:cNvPr id="9" name="Text 6"/>
          <p:cNvSpPr/>
          <p:nvPr/>
        </p:nvSpPr>
        <p:spPr>
          <a:xfrm>
            <a:off x="6849785" y="2422446"/>
            <a:ext cx="7073622" cy="1293019"/>
          </a:xfrm>
          <a:prstGeom prst="rect">
            <a:avLst/>
          </a:prstGeom>
          <a:noFill/>
          <a:ln/>
        </p:spPr>
        <p:txBody>
          <a:bodyPr wrap="square" rtlCol="0" anchor="t"/>
          <a:lstStyle/>
          <a:p>
            <a:pPr marL="0" indent="0">
              <a:lnSpc>
                <a:spcPts val="2545"/>
              </a:lnSpc>
              <a:buNone/>
            </a:pPr>
            <a:r>
              <a:rPr lang="en-US" sz="1591" dirty="0">
                <a:solidFill>
                  <a:srgbClr val="D6E5EF"/>
                </a:solidFill>
                <a:latin typeface="Source Sans Pro" pitchFamily="34" charset="0"/>
                <a:ea typeface="Source Sans Pro" pitchFamily="34" charset="-122"/>
                <a:cs typeface="Source Sans Pro" pitchFamily="34" charset="-120"/>
              </a:rPr>
              <a:t>Develop a chatbot that leverages Retrieval-Augmented Generation (RAG) to summarize financial documents like 10Q and 10K reports. The chatbot retrieves relevant information from these documents and generates accurate answers based on user queries.</a:t>
            </a:r>
            <a:endParaRPr lang="en-US" sz="1591" dirty="0"/>
          </a:p>
        </p:txBody>
      </p:sp>
      <p:sp>
        <p:nvSpPr>
          <p:cNvPr id="10" name="Shape 7"/>
          <p:cNvSpPr/>
          <p:nvPr/>
        </p:nvSpPr>
        <p:spPr>
          <a:xfrm>
            <a:off x="6193393" y="4144566"/>
            <a:ext cx="454462" cy="454462"/>
          </a:xfrm>
          <a:prstGeom prst="roundRect">
            <a:avLst>
              <a:gd name="adj" fmla="val 8001"/>
            </a:avLst>
          </a:prstGeom>
          <a:solidFill>
            <a:srgbClr val="444752"/>
          </a:solidFill>
          <a:ln/>
        </p:spPr>
        <p:txBody>
          <a:bodyPr/>
          <a:lstStyle/>
          <a:p>
            <a:endParaRPr lang="en-US"/>
          </a:p>
        </p:txBody>
      </p:sp>
      <p:sp>
        <p:nvSpPr>
          <p:cNvPr id="11" name="Text 8"/>
          <p:cNvSpPr/>
          <p:nvPr/>
        </p:nvSpPr>
        <p:spPr>
          <a:xfrm>
            <a:off x="6344007" y="4229219"/>
            <a:ext cx="153114" cy="285155"/>
          </a:xfrm>
          <a:prstGeom prst="rect">
            <a:avLst/>
          </a:prstGeom>
          <a:noFill/>
          <a:ln/>
        </p:spPr>
        <p:txBody>
          <a:bodyPr wrap="none" rtlCol="0" anchor="t"/>
          <a:lstStyle/>
          <a:p>
            <a:pPr marL="0" indent="0" algn="ctr">
              <a:lnSpc>
                <a:spcPts val="2245"/>
              </a:lnSpc>
              <a:buNone/>
            </a:pPr>
            <a:r>
              <a:rPr lang="en-US" sz="2245" dirty="0">
                <a:solidFill>
                  <a:srgbClr val="D6E5EF"/>
                </a:solidFill>
                <a:latin typeface="Lora" pitchFamily="34" charset="0"/>
                <a:ea typeface="Lora" pitchFamily="34" charset="-122"/>
                <a:cs typeface="Lora" pitchFamily="34" charset="-120"/>
              </a:rPr>
              <a:t>2</a:t>
            </a:r>
            <a:endParaRPr lang="en-US" sz="2245" dirty="0"/>
          </a:p>
        </p:txBody>
      </p:sp>
      <p:sp>
        <p:nvSpPr>
          <p:cNvPr id="12" name="Text 9"/>
          <p:cNvSpPr/>
          <p:nvPr/>
        </p:nvSpPr>
        <p:spPr>
          <a:xfrm>
            <a:off x="6849785" y="4144566"/>
            <a:ext cx="2376368" cy="297061"/>
          </a:xfrm>
          <a:prstGeom prst="rect">
            <a:avLst/>
          </a:prstGeom>
          <a:noFill/>
          <a:ln/>
        </p:spPr>
        <p:txBody>
          <a:bodyPr wrap="none" rtlCol="0" anchor="t"/>
          <a:lstStyle/>
          <a:p>
            <a:pPr marL="0" indent="0">
              <a:lnSpc>
                <a:spcPts val="2339"/>
              </a:lnSpc>
              <a:buNone/>
            </a:pPr>
            <a:r>
              <a:rPr lang="en-US" sz="1871" dirty="0">
                <a:solidFill>
                  <a:srgbClr val="D6E5EF"/>
                </a:solidFill>
                <a:latin typeface="Lora" pitchFamily="34" charset="0"/>
                <a:ea typeface="Lora" pitchFamily="34" charset="-122"/>
                <a:cs typeface="Lora" pitchFamily="34" charset="-120"/>
              </a:rPr>
              <a:t>Objectives and Goals</a:t>
            </a:r>
            <a:endParaRPr lang="en-US" sz="1871" dirty="0"/>
          </a:p>
        </p:txBody>
      </p:sp>
      <p:sp>
        <p:nvSpPr>
          <p:cNvPr id="13" name="Text 10"/>
          <p:cNvSpPr/>
          <p:nvPr/>
        </p:nvSpPr>
        <p:spPr>
          <a:xfrm>
            <a:off x="6849785" y="4562713"/>
            <a:ext cx="7073622" cy="1293019"/>
          </a:xfrm>
          <a:prstGeom prst="rect">
            <a:avLst/>
          </a:prstGeom>
          <a:noFill/>
          <a:ln/>
        </p:spPr>
        <p:txBody>
          <a:bodyPr wrap="square" rtlCol="0" anchor="t"/>
          <a:lstStyle/>
          <a:p>
            <a:pPr marL="0" indent="0">
              <a:lnSpc>
                <a:spcPts val="2545"/>
              </a:lnSpc>
              <a:buNone/>
            </a:pPr>
            <a:r>
              <a:rPr lang="en-US" sz="1591" dirty="0">
                <a:solidFill>
                  <a:srgbClr val="D6E5EF"/>
                </a:solidFill>
                <a:latin typeface="Source Sans Pro" pitchFamily="34" charset="0"/>
                <a:ea typeface="Source Sans Pro" pitchFamily="34" charset="-122"/>
                <a:cs typeface="Source Sans Pro" pitchFamily="34" charset="-120"/>
              </a:rPr>
              <a:t>- To assist users in quickly extracting and understanding key information from lengthy financial documents.
- To combine document retrieval with generative capabilities to provide concise and relevant answers.</a:t>
            </a:r>
            <a:endParaRPr lang="en-US" sz="1591" dirty="0"/>
          </a:p>
        </p:txBody>
      </p:sp>
      <p:sp>
        <p:nvSpPr>
          <p:cNvPr id="14" name="Shape 11"/>
          <p:cNvSpPr/>
          <p:nvPr/>
        </p:nvSpPr>
        <p:spPr>
          <a:xfrm>
            <a:off x="6193393" y="6284833"/>
            <a:ext cx="454462" cy="454462"/>
          </a:xfrm>
          <a:prstGeom prst="roundRect">
            <a:avLst>
              <a:gd name="adj" fmla="val 8001"/>
            </a:avLst>
          </a:prstGeom>
          <a:solidFill>
            <a:srgbClr val="444752"/>
          </a:solidFill>
          <a:ln/>
        </p:spPr>
        <p:txBody>
          <a:bodyPr/>
          <a:lstStyle/>
          <a:p>
            <a:endParaRPr lang="en-US"/>
          </a:p>
        </p:txBody>
      </p:sp>
      <p:sp>
        <p:nvSpPr>
          <p:cNvPr id="15" name="Text 12"/>
          <p:cNvSpPr/>
          <p:nvPr/>
        </p:nvSpPr>
        <p:spPr>
          <a:xfrm>
            <a:off x="6341150" y="6369487"/>
            <a:ext cx="158829" cy="285155"/>
          </a:xfrm>
          <a:prstGeom prst="rect">
            <a:avLst/>
          </a:prstGeom>
          <a:noFill/>
          <a:ln/>
        </p:spPr>
        <p:txBody>
          <a:bodyPr wrap="none" rtlCol="0" anchor="t"/>
          <a:lstStyle/>
          <a:p>
            <a:pPr marL="0" indent="0" algn="ctr">
              <a:lnSpc>
                <a:spcPts val="2245"/>
              </a:lnSpc>
              <a:buNone/>
            </a:pPr>
            <a:r>
              <a:rPr lang="en-US" sz="2245" dirty="0">
                <a:solidFill>
                  <a:srgbClr val="D6E5EF"/>
                </a:solidFill>
                <a:latin typeface="Lora" pitchFamily="34" charset="0"/>
                <a:ea typeface="Lora" pitchFamily="34" charset="-122"/>
                <a:cs typeface="Lora" pitchFamily="34" charset="-120"/>
              </a:rPr>
              <a:t>3</a:t>
            </a:r>
            <a:endParaRPr lang="en-US" sz="2245" dirty="0"/>
          </a:p>
        </p:txBody>
      </p:sp>
      <p:sp>
        <p:nvSpPr>
          <p:cNvPr id="16" name="Text 13"/>
          <p:cNvSpPr/>
          <p:nvPr/>
        </p:nvSpPr>
        <p:spPr>
          <a:xfrm>
            <a:off x="6849785" y="6284833"/>
            <a:ext cx="2928342" cy="297061"/>
          </a:xfrm>
          <a:prstGeom prst="rect">
            <a:avLst/>
          </a:prstGeom>
          <a:noFill/>
          <a:ln/>
        </p:spPr>
        <p:txBody>
          <a:bodyPr wrap="none" rtlCol="0" anchor="t"/>
          <a:lstStyle/>
          <a:p>
            <a:pPr marL="0" indent="0">
              <a:lnSpc>
                <a:spcPts val="2339"/>
              </a:lnSpc>
              <a:buNone/>
            </a:pPr>
            <a:r>
              <a:rPr lang="en-US" sz="1871" dirty="0">
                <a:solidFill>
                  <a:srgbClr val="D6E5EF"/>
                </a:solidFill>
                <a:latin typeface="Lora" pitchFamily="34" charset="0"/>
                <a:ea typeface="Lora" pitchFamily="34" charset="-122"/>
                <a:cs typeface="Lora" pitchFamily="34" charset="-120"/>
              </a:rPr>
              <a:t>Importance and Relevance</a:t>
            </a:r>
            <a:endParaRPr lang="en-US" sz="1871" dirty="0"/>
          </a:p>
        </p:txBody>
      </p:sp>
      <p:sp>
        <p:nvSpPr>
          <p:cNvPr id="17" name="Text 14"/>
          <p:cNvSpPr/>
          <p:nvPr/>
        </p:nvSpPr>
        <p:spPr>
          <a:xfrm>
            <a:off x="6849785" y="6702981"/>
            <a:ext cx="7073622" cy="646509"/>
          </a:xfrm>
          <a:prstGeom prst="rect">
            <a:avLst/>
          </a:prstGeom>
          <a:noFill/>
          <a:ln/>
        </p:spPr>
        <p:txBody>
          <a:bodyPr wrap="square" rtlCol="0" anchor="t"/>
          <a:lstStyle/>
          <a:p>
            <a:pPr marL="0" indent="0">
              <a:lnSpc>
                <a:spcPts val="2545"/>
              </a:lnSpc>
              <a:buNone/>
            </a:pPr>
            <a:r>
              <a:rPr lang="en-US" sz="1591" dirty="0">
                <a:solidFill>
                  <a:srgbClr val="D6E5EF"/>
                </a:solidFill>
                <a:latin typeface="Source Sans Pro" pitchFamily="34" charset="0"/>
                <a:ea typeface="Source Sans Pro" pitchFamily="34" charset="-122"/>
                <a:cs typeface="Source Sans Pro" pitchFamily="34" charset="-120"/>
              </a:rPr>
              <a:t>Financial documents are complex and time-consuming to read. This tool will assist investors, analysts, and in general any user in making informed decisions.</a:t>
            </a:r>
            <a:endParaRPr lang="en-US" sz="159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66021" y="790694"/>
            <a:ext cx="5241250" cy="655082"/>
          </a:xfrm>
          <a:prstGeom prst="rect">
            <a:avLst/>
          </a:prstGeom>
          <a:noFill/>
          <a:ln/>
        </p:spPr>
        <p:txBody>
          <a:bodyPr wrap="none" rtlCol="0" anchor="t"/>
          <a:lstStyle/>
          <a:p>
            <a:pPr marL="0" indent="0">
              <a:lnSpc>
                <a:spcPts val="5159"/>
              </a:lnSpc>
              <a:buNone/>
            </a:pPr>
            <a:r>
              <a:rPr lang="en-US" sz="4127" dirty="0">
                <a:solidFill>
                  <a:srgbClr val="F98AC7"/>
                </a:solidFill>
                <a:latin typeface="Lora" pitchFamily="34" charset="0"/>
                <a:ea typeface="Lora" pitchFamily="34" charset="-122"/>
                <a:cs typeface="Lora" pitchFamily="34" charset="-120"/>
              </a:rPr>
              <a:t>Project Description</a:t>
            </a:r>
            <a:endParaRPr lang="en-US" sz="4127" dirty="0"/>
          </a:p>
        </p:txBody>
      </p:sp>
      <p:sp>
        <p:nvSpPr>
          <p:cNvPr id="6" name="Shape 3"/>
          <p:cNvSpPr/>
          <p:nvPr/>
        </p:nvSpPr>
        <p:spPr>
          <a:xfrm>
            <a:off x="6266021" y="1779865"/>
            <a:ext cx="7584758" cy="1975485"/>
          </a:xfrm>
          <a:prstGeom prst="roundRect">
            <a:avLst>
              <a:gd name="adj" fmla="val 2030"/>
            </a:avLst>
          </a:prstGeom>
          <a:solidFill>
            <a:srgbClr val="444752"/>
          </a:solidFill>
          <a:ln/>
        </p:spPr>
        <p:txBody>
          <a:bodyPr/>
          <a:lstStyle/>
          <a:p>
            <a:endParaRPr lang="en-US"/>
          </a:p>
        </p:txBody>
      </p:sp>
      <p:sp>
        <p:nvSpPr>
          <p:cNvPr id="7" name="Text 4"/>
          <p:cNvSpPr/>
          <p:nvPr/>
        </p:nvSpPr>
        <p:spPr>
          <a:xfrm>
            <a:off x="6243710" y="1767304"/>
            <a:ext cx="2620566" cy="327541"/>
          </a:xfrm>
          <a:prstGeom prst="rect">
            <a:avLst/>
          </a:prstGeom>
          <a:noFill/>
          <a:ln/>
        </p:spPr>
        <p:txBody>
          <a:bodyPr wrap="none" rtlCol="0" anchor="t"/>
          <a:lstStyle/>
          <a:p>
            <a:pPr marL="0" indent="0">
              <a:lnSpc>
                <a:spcPts val="2579"/>
              </a:lnSpc>
              <a:buNone/>
            </a:pPr>
            <a:r>
              <a:rPr lang="en-US" sz="2064" dirty="0">
                <a:solidFill>
                  <a:srgbClr val="D6E5EF"/>
                </a:solidFill>
                <a:latin typeface="Lora" pitchFamily="34" charset="0"/>
                <a:ea typeface="Lora" pitchFamily="34" charset="-122"/>
                <a:cs typeface="Lora" pitchFamily="34" charset="-120"/>
              </a:rPr>
              <a:t>Detailed Description</a:t>
            </a:r>
            <a:endParaRPr lang="en-US" sz="2064" dirty="0"/>
          </a:p>
        </p:txBody>
      </p:sp>
      <p:sp>
        <p:nvSpPr>
          <p:cNvPr id="8" name="Text 5"/>
          <p:cNvSpPr/>
          <p:nvPr/>
        </p:nvSpPr>
        <p:spPr>
          <a:xfrm>
            <a:off x="6243710" y="2104663"/>
            <a:ext cx="7362111" cy="1069062"/>
          </a:xfrm>
          <a:prstGeom prst="rect">
            <a:avLst/>
          </a:prstGeom>
          <a:noFill/>
          <a:ln/>
        </p:spPr>
        <p:txBody>
          <a:bodyPr wrap="square" rtlCol="0" anchor="t"/>
          <a:lstStyle/>
          <a:p>
            <a:pPr marL="0" indent="0">
              <a:lnSpc>
                <a:spcPts val="2806"/>
              </a:lnSpc>
              <a:buNone/>
            </a:pPr>
            <a:r>
              <a:rPr lang="en-US" sz="1300" dirty="0">
                <a:solidFill>
                  <a:srgbClr val="D6E5EF"/>
                </a:solidFill>
                <a:latin typeface="Source Sans Pro" pitchFamily="34" charset="0"/>
                <a:ea typeface="Source Sans Pro" pitchFamily="34" charset="-122"/>
                <a:cs typeface="Source Sans Pro" pitchFamily="34" charset="-120"/>
              </a:rPr>
              <a:t>The chatbot will read PDFs of financial reports, chunk the text for efficient processing, and use RAG to combine document retrieval with generative capabilities of language models to provide concise summaries and answers.</a:t>
            </a:r>
            <a:endParaRPr lang="en-US" sz="1300" dirty="0"/>
          </a:p>
        </p:txBody>
      </p:sp>
      <p:sp>
        <p:nvSpPr>
          <p:cNvPr id="9" name="Shape 6"/>
          <p:cNvSpPr/>
          <p:nvPr/>
        </p:nvSpPr>
        <p:spPr>
          <a:xfrm>
            <a:off x="6266021" y="3977997"/>
            <a:ext cx="7584758" cy="1619131"/>
          </a:xfrm>
          <a:prstGeom prst="roundRect">
            <a:avLst>
              <a:gd name="adj" fmla="val 2476"/>
            </a:avLst>
          </a:prstGeom>
          <a:solidFill>
            <a:srgbClr val="444752"/>
          </a:solidFill>
          <a:ln/>
        </p:spPr>
        <p:txBody>
          <a:bodyPr/>
          <a:lstStyle/>
          <a:p>
            <a:endParaRPr lang="en-US"/>
          </a:p>
        </p:txBody>
      </p:sp>
      <p:sp>
        <p:nvSpPr>
          <p:cNvPr id="10" name="Text 7"/>
          <p:cNvSpPr/>
          <p:nvPr/>
        </p:nvSpPr>
        <p:spPr>
          <a:xfrm>
            <a:off x="6266080" y="3951029"/>
            <a:ext cx="2620566" cy="327541"/>
          </a:xfrm>
          <a:prstGeom prst="rect">
            <a:avLst/>
          </a:prstGeom>
          <a:noFill/>
          <a:ln/>
        </p:spPr>
        <p:txBody>
          <a:bodyPr wrap="none" rtlCol="0" anchor="t"/>
          <a:lstStyle/>
          <a:p>
            <a:pPr marL="0" indent="0">
              <a:lnSpc>
                <a:spcPts val="2579"/>
              </a:lnSpc>
              <a:buNone/>
            </a:pPr>
            <a:r>
              <a:rPr lang="en-US" sz="2064" dirty="0">
                <a:solidFill>
                  <a:srgbClr val="D6E5EF"/>
                </a:solidFill>
                <a:latin typeface="Lora" pitchFamily="34" charset="0"/>
                <a:ea typeface="Lora" pitchFamily="34" charset="-122"/>
                <a:cs typeface="Lora" pitchFamily="34" charset="-120"/>
              </a:rPr>
              <a:t>Specific Problem</a:t>
            </a:r>
            <a:endParaRPr lang="en-US" sz="2064" dirty="0"/>
          </a:p>
        </p:txBody>
      </p:sp>
      <p:sp>
        <p:nvSpPr>
          <p:cNvPr id="11" name="Text 8"/>
          <p:cNvSpPr/>
          <p:nvPr/>
        </p:nvSpPr>
        <p:spPr>
          <a:xfrm>
            <a:off x="6251092" y="4297502"/>
            <a:ext cx="7139464" cy="1254860"/>
          </a:xfrm>
          <a:prstGeom prst="rect">
            <a:avLst/>
          </a:prstGeom>
          <a:noFill/>
          <a:ln/>
        </p:spPr>
        <p:txBody>
          <a:bodyPr wrap="square" rtlCol="0" anchor="t"/>
          <a:lstStyle/>
          <a:p>
            <a:pPr marL="0" indent="0">
              <a:lnSpc>
                <a:spcPts val="2806"/>
              </a:lnSpc>
              <a:buNone/>
            </a:pPr>
            <a:r>
              <a:rPr lang="en-US" sz="1300" dirty="0">
                <a:solidFill>
                  <a:srgbClr val="D6E5EF"/>
                </a:solidFill>
                <a:latin typeface="Source Sans Pro" pitchFamily="34" charset="0"/>
                <a:ea typeface="Source Sans Pro" pitchFamily="34" charset="-122"/>
                <a:cs typeface="Source Sans Pro" pitchFamily="34" charset="-120"/>
              </a:rPr>
              <a:t>Users need to manually read through extensive financial reports to find relevant information, which is time-consuming and inefficient. GPT-4 gives different results when asked the same question multiple times, showing hallucinations. This behavior is not observed in our RAG based System.</a:t>
            </a:r>
            <a:endParaRPr lang="en-US" sz="1300" dirty="0"/>
          </a:p>
          <a:p>
            <a:pPr marL="0" indent="0">
              <a:lnSpc>
                <a:spcPts val="2806"/>
              </a:lnSpc>
              <a:buNone/>
            </a:pPr>
            <a:endParaRPr lang="en-US" sz="1400" dirty="0">
              <a:solidFill>
                <a:srgbClr val="D6E5EF"/>
              </a:solidFill>
              <a:latin typeface="Source Sans Pro" pitchFamily="34" charset="0"/>
              <a:ea typeface="Source Sans Pro" pitchFamily="34" charset="-122"/>
              <a:cs typeface="Source Sans Pro" pitchFamily="34" charset="-120"/>
            </a:endParaRPr>
          </a:p>
          <a:p>
            <a:pPr marL="0" indent="0">
              <a:lnSpc>
                <a:spcPts val="2806"/>
              </a:lnSpc>
              <a:buNone/>
            </a:pPr>
            <a:endParaRPr lang="en-US" sz="1400" dirty="0">
              <a:solidFill>
                <a:srgbClr val="D6E5EF"/>
              </a:solidFill>
              <a:latin typeface="Source Sans Pro" pitchFamily="34" charset="0"/>
              <a:ea typeface="Source Sans Pro" pitchFamily="34" charset="-122"/>
            </a:endParaRPr>
          </a:p>
          <a:p>
            <a:pPr marL="0" indent="0">
              <a:lnSpc>
                <a:spcPts val="2806"/>
              </a:lnSpc>
              <a:buNone/>
            </a:pPr>
            <a:endParaRPr lang="en-US" sz="1400" dirty="0"/>
          </a:p>
        </p:txBody>
      </p:sp>
      <p:sp>
        <p:nvSpPr>
          <p:cNvPr id="12" name="Shape 9"/>
          <p:cNvSpPr/>
          <p:nvPr/>
        </p:nvSpPr>
        <p:spPr>
          <a:xfrm>
            <a:off x="6266021" y="5819775"/>
            <a:ext cx="7584758" cy="1619131"/>
          </a:xfrm>
          <a:prstGeom prst="roundRect">
            <a:avLst>
              <a:gd name="adj" fmla="val 2476"/>
            </a:avLst>
          </a:prstGeom>
          <a:solidFill>
            <a:srgbClr val="444752"/>
          </a:solidFill>
          <a:ln/>
        </p:spPr>
        <p:txBody>
          <a:bodyPr/>
          <a:lstStyle/>
          <a:p>
            <a:endParaRPr lang="en-US"/>
          </a:p>
        </p:txBody>
      </p:sp>
      <p:sp>
        <p:nvSpPr>
          <p:cNvPr id="13" name="Text 10"/>
          <p:cNvSpPr/>
          <p:nvPr/>
        </p:nvSpPr>
        <p:spPr>
          <a:xfrm>
            <a:off x="6266080" y="5814009"/>
            <a:ext cx="2620566" cy="327541"/>
          </a:xfrm>
          <a:prstGeom prst="rect">
            <a:avLst/>
          </a:prstGeom>
          <a:noFill/>
          <a:ln/>
        </p:spPr>
        <p:txBody>
          <a:bodyPr wrap="none" rtlCol="0" anchor="t"/>
          <a:lstStyle/>
          <a:p>
            <a:pPr marL="0" indent="0">
              <a:lnSpc>
                <a:spcPts val="2579"/>
              </a:lnSpc>
              <a:buNone/>
            </a:pPr>
            <a:r>
              <a:rPr lang="en-US" sz="2064" dirty="0">
                <a:solidFill>
                  <a:srgbClr val="D6E5EF"/>
                </a:solidFill>
                <a:latin typeface="Lora" pitchFamily="34" charset="0"/>
                <a:ea typeface="Lora" pitchFamily="34" charset="-122"/>
                <a:cs typeface="Lora" pitchFamily="34" charset="-120"/>
              </a:rPr>
              <a:t>Scope</a:t>
            </a:r>
            <a:endParaRPr lang="en-US" sz="2064" dirty="0"/>
          </a:p>
        </p:txBody>
      </p:sp>
      <p:sp>
        <p:nvSpPr>
          <p:cNvPr id="14" name="Text 11"/>
          <p:cNvSpPr/>
          <p:nvPr/>
        </p:nvSpPr>
        <p:spPr>
          <a:xfrm>
            <a:off x="6243710" y="6139280"/>
            <a:ext cx="7139464" cy="712708"/>
          </a:xfrm>
          <a:prstGeom prst="rect">
            <a:avLst/>
          </a:prstGeom>
          <a:noFill/>
          <a:ln/>
        </p:spPr>
        <p:txBody>
          <a:bodyPr wrap="square" rtlCol="0" anchor="t"/>
          <a:lstStyle/>
          <a:p>
            <a:pPr marL="0" indent="0">
              <a:lnSpc>
                <a:spcPts val="2806"/>
              </a:lnSpc>
              <a:buNone/>
            </a:pPr>
            <a:r>
              <a:rPr lang="en-US" sz="1300" dirty="0">
                <a:solidFill>
                  <a:srgbClr val="D6E5EF"/>
                </a:solidFill>
                <a:latin typeface="Source Sans Pro" pitchFamily="34" charset="0"/>
                <a:ea typeface="Source Sans Pro" pitchFamily="34" charset="-122"/>
                <a:cs typeface="Source Sans Pro" pitchFamily="34" charset="-120"/>
              </a:rPr>
              <a:t>Includes data ingestion and processing, RAG implementation, and development of a user-friendly chatbot interface.</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4" name="Text 2"/>
          <p:cNvSpPr/>
          <p:nvPr/>
        </p:nvSpPr>
        <p:spPr>
          <a:xfrm>
            <a:off x="2245519" y="543520"/>
            <a:ext cx="7444264" cy="800457"/>
          </a:xfrm>
          <a:prstGeom prst="rect">
            <a:avLst/>
          </a:prstGeom>
          <a:noFill/>
          <a:ln/>
        </p:spPr>
        <p:txBody>
          <a:bodyPr wrap="none" rtlCol="0" anchor="t"/>
          <a:lstStyle/>
          <a:p>
            <a:pPr marL="0" indent="0">
              <a:lnSpc>
                <a:spcPts val="6303"/>
              </a:lnSpc>
              <a:buNone/>
            </a:pPr>
            <a:r>
              <a:rPr lang="en-US" sz="5042" dirty="0">
                <a:solidFill>
                  <a:srgbClr val="F98AC7"/>
                </a:solidFill>
                <a:latin typeface="Lora" pitchFamily="34" charset="0"/>
                <a:ea typeface="Lora" pitchFamily="34" charset="-122"/>
                <a:cs typeface="Lora" pitchFamily="34" charset="-120"/>
              </a:rPr>
              <a:t>Differentiation from GPT</a:t>
            </a:r>
            <a:endParaRPr lang="en-US" sz="5042" dirty="0"/>
          </a:p>
        </p:txBody>
      </p:sp>
      <p:sp>
        <p:nvSpPr>
          <p:cNvPr id="5" name="Text 3"/>
          <p:cNvSpPr/>
          <p:nvPr/>
        </p:nvSpPr>
        <p:spPr>
          <a:xfrm>
            <a:off x="2245519" y="1738313"/>
            <a:ext cx="10139243" cy="946190"/>
          </a:xfrm>
          <a:prstGeom prst="rect">
            <a:avLst/>
          </a:prstGeom>
          <a:noFill/>
          <a:ln/>
        </p:spPr>
        <p:txBody>
          <a:bodyPr wrap="square" rtlCol="0" anchor="t"/>
          <a:lstStyle/>
          <a:p>
            <a:pPr marL="0" indent="0" algn="just">
              <a:lnSpc>
                <a:spcPts val="2485"/>
              </a:lnSpc>
              <a:buNone/>
            </a:pPr>
            <a:r>
              <a:rPr lang="en-US" sz="1553" dirty="0">
                <a:solidFill>
                  <a:srgbClr val="D6E5EF"/>
                </a:solidFill>
                <a:latin typeface="Source Sans Pro" pitchFamily="34" charset="0"/>
                <a:ea typeface="Source Sans Pro" pitchFamily="34" charset="-122"/>
                <a:cs typeface="Source Sans Pro" pitchFamily="34" charset="-120"/>
              </a:rPr>
              <a:t>When comparing our RAG (Retrieval-Augmented Generation) system to GPT-4, some key differences emerge that highlight the advantages of our approach. While GPT-4 is a powerful language model, it faces certain challenges that our RAG system effectively addresses.</a:t>
            </a:r>
            <a:endParaRPr lang="en-US" sz="1553" dirty="0"/>
          </a:p>
        </p:txBody>
      </p:sp>
      <p:sp>
        <p:nvSpPr>
          <p:cNvPr id="6" name="Shape 4"/>
          <p:cNvSpPr/>
          <p:nvPr/>
        </p:nvSpPr>
        <p:spPr>
          <a:xfrm>
            <a:off x="2245519" y="2906316"/>
            <a:ext cx="4971098" cy="4402908"/>
          </a:xfrm>
          <a:prstGeom prst="roundRect">
            <a:avLst>
              <a:gd name="adj" fmla="val 843"/>
            </a:avLst>
          </a:prstGeom>
          <a:solidFill>
            <a:srgbClr val="444752"/>
          </a:solidFill>
          <a:ln/>
        </p:spPr>
        <p:txBody>
          <a:bodyPr/>
          <a:lstStyle/>
          <a:p>
            <a:endParaRPr lang="en-US"/>
          </a:p>
        </p:txBody>
      </p:sp>
      <p:sp>
        <p:nvSpPr>
          <p:cNvPr id="7" name="Text 5"/>
          <p:cNvSpPr/>
          <p:nvPr/>
        </p:nvSpPr>
        <p:spPr>
          <a:xfrm>
            <a:off x="2442686" y="3103483"/>
            <a:ext cx="2320171" cy="290036"/>
          </a:xfrm>
          <a:prstGeom prst="rect">
            <a:avLst/>
          </a:prstGeom>
          <a:noFill/>
          <a:ln/>
        </p:spPr>
        <p:txBody>
          <a:bodyPr wrap="none" rtlCol="0" anchor="t"/>
          <a:lstStyle/>
          <a:p>
            <a:pPr marL="0" indent="0">
              <a:lnSpc>
                <a:spcPts val="2284"/>
              </a:lnSpc>
              <a:buNone/>
            </a:pPr>
            <a:r>
              <a:rPr lang="en-US" sz="1827" dirty="0">
                <a:solidFill>
                  <a:srgbClr val="D6E5EF"/>
                </a:solidFill>
                <a:latin typeface="Lora" pitchFamily="34" charset="0"/>
                <a:ea typeface="Lora" pitchFamily="34" charset="-122"/>
                <a:cs typeface="Lora" pitchFamily="34" charset="-120"/>
              </a:rPr>
              <a:t>GPT-4 Challenges</a:t>
            </a:r>
            <a:endParaRPr lang="en-US" sz="1827" dirty="0"/>
          </a:p>
        </p:txBody>
      </p:sp>
      <p:sp>
        <p:nvSpPr>
          <p:cNvPr id="8" name="Text 6"/>
          <p:cNvSpPr/>
          <p:nvPr/>
        </p:nvSpPr>
        <p:spPr>
          <a:xfrm>
            <a:off x="2758083" y="3511748"/>
            <a:ext cx="4261366" cy="315397"/>
          </a:xfrm>
          <a:prstGeom prst="rect">
            <a:avLst/>
          </a:prstGeom>
          <a:noFill/>
          <a:ln/>
        </p:spPr>
        <p:txBody>
          <a:bodyPr wrap="none" rtlCol="0" anchor="t"/>
          <a:lstStyle/>
          <a:p>
            <a:pPr marL="342900" indent="-342900" algn="l">
              <a:lnSpc>
                <a:spcPts val="2485"/>
              </a:lnSpc>
              <a:buSzPct val="100000"/>
              <a:buChar char="•"/>
            </a:pPr>
            <a:r>
              <a:rPr lang="en-US" sz="1553" dirty="0">
                <a:solidFill>
                  <a:srgbClr val="D6E5EF"/>
                </a:solidFill>
                <a:latin typeface="Source Sans Pro" pitchFamily="34" charset="0"/>
                <a:ea typeface="Source Sans Pro" pitchFamily="34" charset="-122"/>
                <a:cs typeface="Source Sans Pro" pitchFamily="34" charset="-120"/>
              </a:rPr>
              <a:t>Inconsistency in responses</a:t>
            </a:r>
            <a:endParaRPr lang="en-US" sz="1553" dirty="0"/>
          </a:p>
        </p:txBody>
      </p:sp>
      <p:sp>
        <p:nvSpPr>
          <p:cNvPr id="9" name="Text 7"/>
          <p:cNvSpPr/>
          <p:nvPr/>
        </p:nvSpPr>
        <p:spPr>
          <a:xfrm>
            <a:off x="2758083" y="3896082"/>
            <a:ext cx="4261366" cy="315397"/>
          </a:xfrm>
          <a:prstGeom prst="rect">
            <a:avLst/>
          </a:prstGeom>
          <a:noFill/>
          <a:ln/>
        </p:spPr>
        <p:txBody>
          <a:bodyPr wrap="none" rtlCol="0" anchor="t"/>
          <a:lstStyle/>
          <a:p>
            <a:pPr marL="342900" indent="-342900" algn="l">
              <a:lnSpc>
                <a:spcPts val="2485"/>
              </a:lnSpc>
              <a:buSzPct val="100000"/>
              <a:buChar char="•"/>
            </a:pPr>
            <a:r>
              <a:rPr lang="en-US" sz="1553" dirty="0">
                <a:solidFill>
                  <a:srgbClr val="D6E5EF"/>
                </a:solidFill>
                <a:latin typeface="Source Sans Pro" pitchFamily="34" charset="0"/>
                <a:ea typeface="Source Sans Pro" pitchFamily="34" charset="-122"/>
                <a:cs typeface="Source Sans Pro" pitchFamily="34" charset="-120"/>
              </a:rPr>
              <a:t>Limited context handling</a:t>
            </a:r>
            <a:endParaRPr lang="en-US" sz="1553" dirty="0"/>
          </a:p>
        </p:txBody>
      </p:sp>
      <p:sp>
        <p:nvSpPr>
          <p:cNvPr id="10" name="Text 8"/>
          <p:cNvSpPr/>
          <p:nvPr/>
        </p:nvSpPr>
        <p:spPr>
          <a:xfrm>
            <a:off x="2758083" y="4280416"/>
            <a:ext cx="4261366" cy="315397"/>
          </a:xfrm>
          <a:prstGeom prst="rect">
            <a:avLst/>
          </a:prstGeom>
          <a:noFill/>
          <a:ln/>
        </p:spPr>
        <p:txBody>
          <a:bodyPr wrap="none" rtlCol="0" anchor="t"/>
          <a:lstStyle/>
          <a:p>
            <a:pPr marL="342900" indent="-342900" algn="l">
              <a:lnSpc>
                <a:spcPts val="2485"/>
              </a:lnSpc>
              <a:buSzPct val="100000"/>
              <a:buChar char="•"/>
            </a:pPr>
            <a:r>
              <a:rPr lang="en-US" sz="1553" dirty="0">
                <a:solidFill>
                  <a:srgbClr val="D6E5EF"/>
                </a:solidFill>
                <a:latin typeface="Source Sans Pro" pitchFamily="34" charset="0"/>
                <a:ea typeface="Source Sans Pro" pitchFamily="34" charset="-122"/>
                <a:cs typeface="Source Sans Pro" pitchFamily="34" charset="-120"/>
              </a:rPr>
              <a:t>Lack of retrieval mechanism</a:t>
            </a:r>
            <a:endParaRPr lang="en-US" sz="1553" dirty="0"/>
          </a:p>
        </p:txBody>
      </p:sp>
      <p:sp>
        <p:nvSpPr>
          <p:cNvPr id="11" name="Text 9"/>
          <p:cNvSpPr/>
          <p:nvPr/>
        </p:nvSpPr>
        <p:spPr>
          <a:xfrm>
            <a:off x="2442686" y="4714042"/>
            <a:ext cx="4576763" cy="2207776"/>
          </a:xfrm>
          <a:prstGeom prst="rect">
            <a:avLst/>
          </a:prstGeom>
          <a:noFill/>
          <a:ln/>
        </p:spPr>
        <p:txBody>
          <a:bodyPr wrap="square" rtlCol="0" anchor="t"/>
          <a:lstStyle/>
          <a:p>
            <a:pPr marL="0" indent="0">
              <a:lnSpc>
                <a:spcPts val="2485"/>
              </a:lnSpc>
              <a:buNone/>
            </a:pPr>
            <a:r>
              <a:rPr lang="en-US" sz="1553" dirty="0">
                <a:solidFill>
                  <a:srgbClr val="D6E5EF"/>
                </a:solidFill>
                <a:latin typeface="Source Sans Pro" pitchFamily="34" charset="0"/>
                <a:ea typeface="Source Sans Pro" pitchFamily="34" charset="-122"/>
                <a:cs typeface="Source Sans Pro" pitchFamily="34" charset="-120"/>
              </a:rPr>
              <a:t>GPT-4 may produce different results when asked the same question multiple times, indicating hallucinations. It also struggles with very long documents and may miss relevant details. Additionally, GPT-4 does not have an inherent retrieval mechanism to fetch specific document parts before generating answers.</a:t>
            </a:r>
            <a:endParaRPr lang="en-US" sz="1553" dirty="0"/>
          </a:p>
        </p:txBody>
      </p:sp>
      <p:sp>
        <p:nvSpPr>
          <p:cNvPr id="12" name="Shape 10"/>
          <p:cNvSpPr/>
          <p:nvPr/>
        </p:nvSpPr>
        <p:spPr>
          <a:xfrm>
            <a:off x="7413664" y="2925366"/>
            <a:ext cx="4971098" cy="4402908"/>
          </a:xfrm>
          <a:prstGeom prst="roundRect">
            <a:avLst>
              <a:gd name="adj" fmla="val 843"/>
            </a:avLst>
          </a:prstGeom>
          <a:solidFill>
            <a:srgbClr val="444752"/>
          </a:solidFill>
          <a:ln/>
        </p:spPr>
        <p:txBody>
          <a:bodyPr/>
          <a:lstStyle/>
          <a:p>
            <a:endParaRPr lang="en-US"/>
          </a:p>
        </p:txBody>
      </p:sp>
      <p:sp>
        <p:nvSpPr>
          <p:cNvPr id="13" name="Text 11"/>
          <p:cNvSpPr/>
          <p:nvPr/>
        </p:nvSpPr>
        <p:spPr>
          <a:xfrm>
            <a:off x="7610951" y="3103483"/>
            <a:ext cx="3092172" cy="290036"/>
          </a:xfrm>
          <a:prstGeom prst="rect">
            <a:avLst/>
          </a:prstGeom>
          <a:noFill/>
          <a:ln/>
        </p:spPr>
        <p:txBody>
          <a:bodyPr wrap="none" rtlCol="0" anchor="t"/>
          <a:lstStyle/>
          <a:p>
            <a:pPr marL="0" indent="0">
              <a:lnSpc>
                <a:spcPts val="2284"/>
              </a:lnSpc>
              <a:buNone/>
            </a:pPr>
            <a:r>
              <a:rPr lang="en-US" sz="1827" dirty="0">
                <a:solidFill>
                  <a:srgbClr val="D6E5EF"/>
                </a:solidFill>
                <a:latin typeface="Lora" pitchFamily="34" charset="0"/>
                <a:ea typeface="Lora" pitchFamily="34" charset="-122"/>
                <a:cs typeface="Lora" pitchFamily="34" charset="-120"/>
              </a:rPr>
              <a:t>Our RAG System Advantages</a:t>
            </a:r>
            <a:endParaRPr lang="en-US" sz="1827" dirty="0"/>
          </a:p>
        </p:txBody>
      </p:sp>
      <p:sp>
        <p:nvSpPr>
          <p:cNvPr id="14" name="Text 12"/>
          <p:cNvSpPr/>
          <p:nvPr/>
        </p:nvSpPr>
        <p:spPr>
          <a:xfrm>
            <a:off x="7926348" y="3511748"/>
            <a:ext cx="4261366" cy="315397"/>
          </a:xfrm>
          <a:prstGeom prst="rect">
            <a:avLst/>
          </a:prstGeom>
          <a:noFill/>
          <a:ln/>
        </p:spPr>
        <p:txBody>
          <a:bodyPr wrap="none" rtlCol="0" anchor="t"/>
          <a:lstStyle/>
          <a:p>
            <a:pPr marL="342900" indent="-342900" algn="l">
              <a:lnSpc>
                <a:spcPts val="2485"/>
              </a:lnSpc>
              <a:buSzPct val="100000"/>
              <a:buChar char="•"/>
            </a:pPr>
            <a:r>
              <a:rPr lang="en-US" sz="1553" dirty="0">
                <a:solidFill>
                  <a:srgbClr val="D6E5EF"/>
                </a:solidFill>
                <a:latin typeface="Source Sans Pro" pitchFamily="34" charset="0"/>
                <a:ea typeface="Source Sans Pro" pitchFamily="34" charset="-122"/>
                <a:cs typeface="Source Sans Pro" pitchFamily="34" charset="-120"/>
              </a:rPr>
              <a:t>Consistent answers</a:t>
            </a:r>
            <a:endParaRPr lang="en-US" sz="1553" dirty="0"/>
          </a:p>
        </p:txBody>
      </p:sp>
      <p:sp>
        <p:nvSpPr>
          <p:cNvPr id="15" name="Text 13"/>
          <p:cNvSpPr/>
          <p:nvPr/>
        </p:nvSpPr>
        <p:spPr>
          <a:xfrm>
            <a:off x="7926348" y="3896082"/>
            <a:ext cx="4261366" cy="315397"/>
          </a:xfrm>
          <a:prstGeom prst="rect">
            <a:avLst/>
          </a:prstGeom>
          <a:noFill/>
          <a:ln/>
        </p:spPr>
        <p:txBody>
          <a:bodyPr wrap="none" rtlCol="0" anchor="t"/>
          <a:lstStyle/>
          <a:p>
            <a:pPr marL="342900" indent="-342900" algn="l">
              <a:lnSpc>
                <a:spcPts val="2485"/>
              </a:lnSpc>
              <a:buSzPct val="100000"/>
              <a:buChar char="•"/>
            </a:pPr>
            <a:r>
              <a:rPr lang="en-US" sz="1553" dirty="0">
                <a:solidFill>
                  <a:srgbClr val="D6E5EF"/>
                </a:solidFill>
                <a:latin typeface="Source Sans Pro" pitchFamily="34" charset="0"/>
                <a:ea typeface="Source Sans Pro" pitchFamily="34" charset="-122"/>
                <a:cs typeface="Source Sans Pro" pitchFamily="34" charset="-120"/>
              </a:rPr>
              <a:t>Efficient document handling</a:t>
            </a:r>
            <a:endParaRPr lang="en-US" sz="1553" dirty="0"/>
          </a:p>
        </p:txBody>
      </p:sp>
      <p:sp>
        <p:nvSpPr>
          <p:cNvPr id="16" name="Text 14"/>
          <p:cNvSpPr/>
          <p:nvPr/>
        </p:nvSpPr>
        <p:spPr>
          <a:xfrm>
            <a:off x="7926348" y="4280416"/>
            <a:ext cx="4261366" cy="315397"/>
          </a:xfrm>
          <a:prstGeom prst="rect">
            <a:avLst/>
          </a:prstGeom>
          <a:noFill/>
          <a:ln/>
        </p:spPr>
        <p:txBody>
          <a:bodyPr wrap="none" rtlCol="0" anchor="t"/>
          <a:lstStyle/>
          <a:p>
            <a:pPr marL="342900" indent="-342900" algn="l">
              <a:lnSpc>
                <a:spcPts val="2485"/>
              </a:lnSpc>
              <a:buSzPct val="100000"/>
              <a:buChar char="•"/>
            </a:pPr>
            <a:r>
              <a:rPr lang="en-US" sz="1553" dirty="0">
                <a:solidFill>
                  <a:srgbClr val="D6E5EF"/>
                </a:solidFill>
                <a:latin typeface="Source Sans Pro" pitchFamily="34" charset="0"/>
                <a:ea typeface="Source Sans Pro" pitchFamily="34" charset="-122"/>
                <a:cs typeface="Source Sans Pro" pitchFamily="34" charset="-120"/>
              </a:rPr>
              <a:t>Focused summarization</a:t>
            </a:r>
            <a:endParaRPr lang="en-US" sz="1553" dirty="0"/>
          </a:p>
        </p:txBody>
      </p:sp>
      <p:sp>
        <p:nvSpPr>
          <p:cNvPr id="17" name="Text 15"/>
          <p:cNvSpPr/>
          <p:nvPr/>
        </p:nvSpPr>
        <p:spPr>
          <a:xfrm>
            <a:off x="7610951" y="4714042"/>
            <a:ext cx="4576763" cy="2207776"/>
          </a:xfrm>
          <a:prstGeom prst="rect">
            <a:avLst/>
          </a:prstGeom>
          <a:noFill/>
          <a:ln/>
        </p:spPr>
        <p:txBody>
          <a:bodyPr wrap="square" rtlCol="0" anchor="t"/>
          <a:lstStyle/>
          <a:p>
            <a:pPr marL="0" indent="0">
              <a:lnSpc>
                <a:spcPts val="2485"/>
              </a:lnSpc>
              <a:buNone/>
            </a:pPr>
            <a:r>
              <a:rPr lang="en-US" sz="1553" dirty="0">
                <a:solidFill>
                  <a:srgbClr val="D6E5EF"/>
                </a:solidFill>
                <a:latin typeface="Source Sans Pro" pitchFamily="34" charset="0"/>
                <a:ea typeface="Source Sans Pro" pitchFamily="34" charset="-122"/>
                <a:cs typeface="Source Sans Pro" pitchFamily="34" charset="-120"/>
              </a:rPr>
              <a:t>By using a retrieval mechanism, the RAG system consistently provides accurate and relevant responses. The system processes and retrieves specific chunks from long documents, ensuring all relevant information is considered. It combines document retrieval with generative capabilities, ensuring the generated summaries are contextually accurate and complete.</a:t>
            </a:r>
            <a:endParaRPr lang="en-US" sz="1553" dirty="0"/>
          </a:p>
        </p:txBody>
      </p:sp>
      <p:sp>
        <p:nvSpPr>
          <p:cNvPr id="18" name="Shape 16"/>
          <p:cNvSpPr/>
          <p:nvPr/>
        </p:nvSpPr>
        <p:spPr>
          <a:xfrm>
            <a:off x="2245519" y="7355562"/>
            <a:ext cx="315516" cy="315516"/>
          </a:xfrm>
          <a:prstGeom prst="roundRect">
            <a:avLst>
              <a:gd name="adj" fmla="val 28978200"/>
            </a:avLst>
          </a:prstGeom>
          <a:noFill/>
          <a:ln w="7620">
            <a:solidFill>
              <a:srgbClr val="FFFFFF"/>
            </a:solidFill>
            <a:prstDash val="solid"/>
          </a:ln>
        </p:spPr>
        <p:txBody>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3086100"/>
          </a:xfrm>
          <a:prstGeom prst="rect">
            <a:avLst/>
          </a:prstGeom>
        </p:spPr>
      </p:pic>
      <p:sp>
        <p:nvSpPr>
          <p:cNvPr id="5" name="Text 2"/>
          <p:cNvSpPr/>
          <p:nvPr/>
        </p:nvSpPr>
        <p:spPr>
          <a:xfrm>
            <a:off x="0" y="2408193"/>
            <a:ext cx="5809059" cy="726043"/>
          </a:xfrm>
          <a:prstGeom prst="rect">
            <a:avLst/>
          </a:prstGeom>
          <a:noFill/>
          <a:ln/>
        </p:spPr>
        <p:txBody>
          <a:bodyPr wrap="none" rtlCol="0" anchor="t"/>
          <a:lstStyle/>
          <a:p>
            <a:pPr marL="0" indent="0">
              <a:lnSpc>
                <a:spcPts val="5718"/>
              </a:lnSpc>
              <a:buNone/>
            </a:pPr>
            <a:r>
              <a:rPr lang="en-US" sz="4574" dirty="0">
                <a:solidFill>
                  <a:srgbClr val="F98AC7"/>
                </a:solidFill>
                <a:latin typeface="Lora" pitchFamily="34" charset="0"/>
                <a:ea typeface="Lora" pitchFamily="34" charset="-122"/>
                <a:cs typeface="Lora" pitchFamily="34" charset="-120"/>
              </a:rPr>
              <a:t>Project Architecture</a:t>
            </a:r>
            <a:endParaRPr lang="en-US" sz="4574" dirty="0"/>
          </a:p>
        </p:txBody>
      </p:sp>
      <p:pic>
        <p:nvPicPr>
          <p:cNvPr id="10" name="Picture 9">
            <a:extLst>
              <a:ext uri="{FF2B5EF4-FFF2-40B4-BE49-F238E27FC236}">
                <a16:creationId xmlns:a16="http://schemas.microsoft.com/office/drawing/2014/main" id="{EEB0D424-6B90-B33A-4304-74FF97A828DC}"/>
              </a:ext>
            </a:extLst>
          </p:cNvPr>
          <p:cNvPicPr>
            <a:picLocks noChangeAspect="1"/>
          </p:cNvPicPr>
          <p:nvPr/>
        </p:nvPicPr>
        <p:blipFill>
          <a:blip r:embed="rId4"/>
          <a:srcRect/>
          <a:stretch/>
        </p:blipFill>
        <p:spPr>
          <a:xfrm>
            <a:off x="1875542" y="3134236"/>
            <a:ext cx="9676976" cy="500392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9294733"/>
          </a:xfrm>
          <a:prstGeom prst="rect">
            <a:avLst/>
          </a:prstGeom>
          <a:solidFill>
            <a:srgbClr val="252833"/>
          </a:solidFill>
          <a:ln/>
        </p:spPr>
        <p:txBody>
          <a:bodyPr/>
          <a:lstStyle/>
          <a:p>
            <a:endParaRPr lang="en-US"/>
          </a:p>
        </p:txBody>
      </p:sp>
      <p:sp>
        <p:nvSpPr>
          <p:cNvPr id="4" name="Text 2"/>
          <p:cNvSpPr/>
          <p:nvPr/>
        </p:nvSpPr>
        <p:spPr>
          <a:xfrm>
            <a:off x="2872621" y="475178"/>
            <a:ext cx="5459492" cy="508159"/>
          </a:xfrm>
          <a:prstGeom prst="rect">
            <a:avLst/>
          </a:prstGeom>
          <a:noFill/>
          <a:ln/>
        </p:spPr>
        <p:txBody>
          <a:bodyPr wrap="none" rtlCol="0" anchor="t"/>
          <a:lstStyle/>
          <a:p>
            <a:pPr marL="0" indent="0">
              <a:lnSpc>
                <a:spcPts val="4002"/>
              </a:lnSpc>
              <a:buNone/>
            </a:pPr>
            <a:r>
              <a:rPr lang="en-US" sz="3202" dirty="0">
                <a:solidFill>
                  <a:srgbClr val="F98AC7"/>
                </a:solidFill>
                <a:latin typeface="Lora" pitchFamily="34" charset="0"/>
                <a:ea typeface="Lora" pitchFamily="34" charset="-122"/>
                <a:cs typeface="Lora" pitchFamily="34" charset="-120"/>
              </a:rPr>
              <a:t>Project Architecture</a:t>
            </a:r>
            <a:endParaRPr lang="en-US" sz="3202" dirty="0"/>
          </a:p>
        </p:txBody>
      </p:sp>
      <p:sp>
        <p:nvSpPr>
          <p:cNvPr id="6" name="Shape 4"/>
          <p:cNvSpPr/>
          <p:nvPr/>
        </p:nvSpPr>
        <p:spPr>
          <a:xfrm>
            <a:off x="3326190" y="1706820"/>
            <a:ext cx="604837" cy="21550"/>
          </a:xfrm>
          <a:prstGeom prst="roundRect">
            <a:avLst>
              <a:gd name="adj" fmla="val 144352"/>
            </a:avLst>
          </a:prstGeom>
          <a:solidFill>
            <a:srgbClr val="5D606B"/>
          </a:solidFill>
          <a:ln/>
        </p:spPr>
        <p:txBody>
          <a:bodyPr/>
          <a:lstStyle/>
          <a:p>
            <a:endParaRPr lang="en-US"/>
          </a:p>
        </p:txBody>
      </p:sp>
      <p:sp>
        <p:nvSpPr>
          <p:cNvPr id="7" name="Shape 5"/>
          <p:cNvSpPr/>
          <p:nvPr/>
        </p:nvSpPr>
        <p:spPr>
          <a:xfrm>
            <a:off x="2937450" y="1523286"/>
            <a:ext cx="388739" cy="388739"/>
          </a:xfrm>
          <a:prstGeom prst="roundRect">
            <a:avLst>
              <a:gd name="adj" fmla="val 8002"/>
            </a:avLst>
          </a:prstGeom>
          <a:solidFill>
            <a:srgbClr val="444752"/>
          </a:solidFill>
          <a:ln/>
        </p:spPr>
        <p:txBody>
          <a:bodyPr/>
          <a:lstStyle/>
          <a:p>
            <a:endParaRPr lang="en-US"/>
          </a:p>
        </p:txBody>
      </p:sp>
      <p:sp>
        <p:nvSpPr>
          <p:cNvPr id="8" name="Text 6"/>
          <p:cNvSpPr/>
          <p:nvPr/>
        </p:nvSpPr>
        <p:spPr>
          <a:xfrm>
            <a:off x="3087350" y="1595676"/>
            <a:ext cx="88821" cy="243959"/>
          </a:xfrm>
          <a:prstGeom prst="rect">
            <a:avLst/>
          </a:prstGeom>
          <a:noFill/>
          <a:ln/>
        </p:spPr>
        <p:txBody>
          <a:bodyPr wrap="none" rtlCol="0" anchor="t"/>
          <a:lstStyle/>
          <a:p>
            <a:pPr marL="0" indent="0" algn="ctr">
              <a:lnSpc>
                <a:spcPts val="1921"/>
              </a:lnSpc>
              <a:buNone/>
            </a:pPr>
            <a:r>
              <a:rPr lang="en-US" sz="1921" dirty="0">
                <a:solidFill>
                  <a:srgbClr val="D6E5EF"/>
                </a:solidFill>
                <a:latin typeface="Lora" pitchFamily="34" charset="0"/>
                <a:ea typeface="Lora" pitchFamily="34" charset="-122"/>
                <a:cs typeface="Lora" pitchFamily="34" charset="-120"/>
              </a:rPr>
              <a:t>1</a:t>
            </a:r>
            <a:endParaRPr lang="en-US" sz="1921" dirty="0"/>
          </a:p>
        </p:txBody>
      </p:sp>
      <p:sp>
        <p:nvSpPr>
          <p:cNvPr id="9" name="Text 7"/>
          <p:cNvSpPr/>
          <p:nvPr/>
        </p:nvSpPr>
        <p:spPr>
          <a:xfrm>
            <a:off x="4082296" y="1501735"/>
            <a:ext cx="2033111" cy="254198"/>
          </a:xfrm>
          <a:prstGeom prst="rect">
            <a:avLst/>
          </a:prstGeom>
          <a:noFill/>
          <a:ln/>
        </p:spPr>
        <p:txBody>
          <a:bodyPr wrap="none" rtlCol="0" anchor="t"/>
          <a:lstStyle/>
          <a:p>
            <a:pPr marL="0" indent="0" algn="l">
              <a:lnSpc>
                <a:spcPts val="2001"/>
              </a:lnSpc>
              <a:buNone/>
            </a:pPr>
            <a:r>
              <a:rPr lang="en-US" sz="1601" dirty="0">
                <a:solidFill>
                  <a:srgbClr val="D6E5EF"/>
                </a:solidFill>
                <a:latin typeface="Lora" pitchFamily="34" charset="0"/>
                <a:ea typeface="Lora" pitchFamily="34" charset="-122"/>
                <a:cs typeface="Lora" pitchFamily="34" charset="-120"/>
              </a:rPr>
              <a:t>Data Ingestion</a:t>
            </a:r>
            <a:endParaRPr lang="en-US" sz="1601" dirty="0"/>
          </a:p>
        </p:txBody>
      </p:sp>
      <p:sp>
        <p:nvSpPr>
          <p:cNvPr id="10" name="Text 8"/>
          <p:cNvSpPr/>
          <p:nvPr/>
        </p:nvSpPr>
        <p:spPr>
          <a:xfrm>
            <a:off x="4082296" y="1859518"/>
            <a:ext cx="7675364" cy="276582"/>
          </a:xfrm>
          <a:prstGeom prst="rect">
            <a:avLst/>
          </a:prstGeom>
          <a:noFill/>
          <a:ln/>
        </p:spPr>
        <p:txBody>
          <a:bodyPr wrap="non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Financial PDFs are ingested.</a:t>
            </a:r>
            <a:endParaRPr lang="en-US" sz="1361" dirty="0"/>
          </a:p>
        </p:txBody>
      </p:sp>
      <p:sp>
        <p:nvSpPr>
          <p:cNvPr id="11" name="Shape 9"/>
          <p:cNvSpPr/>
          <p:nvPr/>
        </p:nvSpPr>
        <p:spPr>
          <a:xfrm>
            <a:off x="3326190" y="2859465"/>
            <a:ext cx="604837" cy="21550"/>
          </a:xfrm>
          <a:prstGeom prst="roundRect">
            <a:avLst>
              <a:gd name="adj" fmla="val 144352"/>
            </a:avLst>
          </a:prstGeom>
          <a:solidFill>
            <a:srgbClr val="5D606B"/>
          </a:solidFill>
          <a:ln/>
        </p:spPr>
        <p:txBody>
          <a:bodyPr/>
          <a:lstStyle/>
          <a:p>
            <a:endParaRPr lang="en-US"/>
          </a:p>
        </p:txBody>
      </p:sp>
      <p:sp>
        <p:nvSpPr>
          <p:cNvPr id="12" name="Shape 10"/>
          <p:cNvSpPr/>
          <p:nvPr/>
        </p:nvSpPr>
        <p:spPr>
          <a:xfrm>
            <a:off x="2937450" y="2675930"/>
            <a:ext cx="388739" cy="388739"/>
          </a:xfrm>
          <a:prstGeom prst="roundRect">
            <a:avLst>
              <a:gd name="adj" fmla="val 8002"/>
            </a:avLst>
          </a:prstGeom>
          <a:solidFill>
            <a:srgbClr val="444752"/>
          </a:solidFill>
          <a:ln/>
        </p:spPr>
        <p:txBody>
          <a:bodyPr/>
          <a:lstStyle/>
          <a:p>
            <a:endParaRPr lang="en-US"/>
          </a:p>
        </p:txBody>
      </p:sp>
      <p:sp>
        <p:nvSpPr>
          <p:cNvPr id="13" name="Text 11"/>
          <p:cNvSpPr/>
          <p:nvPr/>
        </p:nvSpPr>
        <p:spPr>
          <a:xfrm>
            <a:off x="3066276" y="2748320"/>
            <a:ext cx="130969" cy="243959"/>
          </a:xfrm>
          <a:prstGeom prst="rect">
            <a:avLst/>
          </a:prstGeom>
          <a:noFill/>
          <a:ln/>
        </p:spPr>
        <p:txBody>
          <a:bodyPr wrap="none" rtlCol="0" anchor="t"/>
          <a:lstStyle/>
          <a:p>
            <a:pPr marL="0" indent="0" algn="ctr">
              <a:lnSpc>
                <a:spcPts val="1921"/>
              </a:lnSpc>
              <a:buNone/>
            </a:pPr>
            <a:r>
              <a:rPr lang="en-US" sz="1921" dirty="0">
                <a:solidFill>
                  <a:srgbClr val="D6E5EF"/>
                </a:solidFill>
                <a:latin typeface="Lora" pitchFamily="34" charset="0"/>
                <a:ea typeface="Lora" pitchFamily="34" charset="-122"/>
                <a:cs typeface="Lora" pitchFamily="34" charset="-120"/>
              </a:rPr>
              <a:t>2</a:t>
            </a:r>
            <a:endParaRPr lang="en-US" sz="1921" dirty="0"/>
          </a:p>
        </p:txBody>
      </p:sp>
      <p:sp>
        <p:nvSpPr>
          <p:cNvPr id="14" name="Text 12"/>
          <p:cNvSpPr/>
          <p:nvPr/>
        </p:nvSpPr>
        <p:spPr>
          <a:xfrm>
            <a:off x="4082296" y="2654379"/>
            <a:ext cx="2033111" cy="254198"/>
          </a:xfrm>
          <a:prstGeom prst="rect">
            <a:avLst/>
          </a:prstGeom>
          <a:noFill/>
          <a:ln/>
        </p:spPr>
        <p:txBody>
          <a:bodyPr wrap="none" rtlCol="0" anchor="t"/>
          <a:lstStyle/>
          <a:p>
            <a:pPr marL="0" indent="0" algn="l">
              <a:lnSpc>
                <a:spcPts val="2001"/>
              </a:lnSpc>
              <a:buNone/>
            </a:pPr>
            <a:r>
              <a:rPr lang="en-US" sz="1601" dirty="0">
                <a:solidFill>
                  <a:srgbClr val="D6E5EF"/>
                </a:solidFill>
                <a:latin typeface="Lora" pitchFamily="34" charset="0"/>
                <a:ea typeface="Lora" pitchFamily="34" charset="-122"/>
                <a:cs typeface="Lora" pitchFamily="34" charset="-120"/>
              </a:rPr>
              <a:t>Text Splitting</a:t>
            </a:r>
            <a:endParaRPr lang="en-US" sz="1601" dirty="0"/>
          </a:p>
        </p:txBody>
      </p:sp>
      <p:sp>
        <p:nvSpPr>
          <p:cNvPr id="15" name="Text 13"/>
          <p:cNvSpPr/>
          <p:nvPr/>
        </p:nvSpPr>
        <p:spPr>
          <a:xfrm>
            <a:off x="4082296" y="3012162"/>
            <a:ext cx="7675364" cy="276582"/>
          </a:xfrm>
          <a:prstGeom prst="rect">
            <a:avLst/>
          </a:prstGeom>
          <a:noFill/>
          <a:ln/>
        </p:spPr>
        <p:txBody>
          <a:bodyPr wrap="non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Documents are split into chunks for efficient processing using LangChain.</a:t>
            </a:r>
            <a:endParaRPr lang="en-US" sz="1361" dirty="0"/>
          </a:p>
        </p:txBody>
      </p:sp>
      <p:sp>
        <p:nvSpPr>
          <p:cNvPr id="16" name="Shape 14"/>
          <p:cNvSpPr/>
          <p:nvPr/>
        </p:nvSpPr>
        <p:spPr>
          <a:xfrm>
            <a:off x="3326190" y="4012109"/>
            <a:ext cx="604837" cy="21550"/>
          </a:xfrm>
          <a:prstGeom prst="roundRect">
            <a:avLst>
              <a:gd name="adj" fmla="val 144352"/>
            </a:avLst>
          </a:prstGeom>
          <a:solidFill>
            <a:srgbClr val="5D606B"/>
          </a:solidFill>
          <a:ln/>
        </p:spPr>
        <p:txBody>
          <a:bodyPr/>
          <a:lstStyle/>
          <a:p>
            <a:endParaRPr lang="en-US"/>
          </a:p>
        </p:txBody>
      </p:sp>
      <p:sp>
        <p:nvSpPr>
          <p:cNvPr id="17" name="Shape 15"/>
          <p:cNvSpPr/>
          <p:nvPr/>
        </p:nvSpPr>
        <p:spPr>
          <a:xfrm>
            <a:off x="2937450" y="3828574"/>
            <a:ext cx="388739" cy="388739"/>
          </a:xfrm>
          <a:prstGeom prst="roundRect">
            <a:avLst>
              <a:gd name="adj" fmla="val 8002"/>
            </a:avLst>
          </a:prstGeom>
          <a:solidFill>
            <a:srgbClr val="444752"/>
          </a:solidFill>
          <a:ln/>
        </p:spPr>
        <p:txBody>
          <a:bodyPr/>
          <a:lstStyle/>
          <a:p>
            <a:endParaRPr lang="en-US"/>
          </a:p>
        </p:txBody>
      </p:sp>
      <p:sp>
        <p:nvSpPr>
          <p:cNvPr id="18" name="Text 16"/>
          <p:cNvSpPr/>
          <p:nvPr/>
        </p:nvSpPr>
        <p:spPr>
          <a:xfrm>
            <a:off x="3063895" y="3900964"/>
            <a:ext cx="135850" cy="243959"/>
          </a:xfrm>
          <a:prstGeom prst="rect">
            <a:avLst/>
          </a:prstGeom>
          <a:noFill/>
          <a:ln/>
        </p:spPr>
        <p:txBody>
          <a:bodyPr wrap="none" rtlCol="0" anchor="t"/>
          <a:lstStyle/>
          <a:p>
            <a:pPr marL="0" indent="0" algn="ctr">
              <a:lnSpc>
                <a:spcPts val="1921"/>
              </a:lnSpc>
              <a:buNone/>
            </a:pPr>
            <a:r>
              <a:rPr lang="en-US" sz="1921" dirty="0">
                <a:solidFill>
                  <a:srgbClr val="D6E5EF"/>
                </a:solidFill>
                <a:latin typeface="Lora" pitchFamily="34" charset="0"/>
                <a:ea typeface="Lora" pitchFamily="34" charset="-122"/>
                <a:cs typeface="Lora" pitchFamily="34" charset="-120"/>
              </a:rPr>
              <a:t>3</a:t>
            </a:r>
            <a:endParaRPr lang="en-US" sz="1921" dirty="0"/>
          </a:p>
        </p:txBody>
      </p:sp>
      <p:sp>
        <p:nvSpPr>
          <p:cNvPr id="19" name="Text 17"/>
          <p:cNvSpPr/>
          <p:nvPr/>
        </p:nvSpPr>
        <p:spPr>
          <a:xfrm>
            <a:off x="4082296" y="3807023"/>
            <a:ext cx="2033111" cy="254198"/>
          </a:xfrm>
          <a:prstGeom prst="rect">
            <a:avLst/>
          </a:prstGeom>
          <a:noFill/>
          <a:ln/>
        </p:spPr>
        <p:txBody>
          <a:bodyPr wrap="none" rtlCol="0" anchor="t"/>
          <a:lstStyle/>
          <a:p>
            <a:pPr marL="0" indent="0" algn="l">
              <a:lnSpc>
                <a:spcPts val="2001"/>
              </a:lnSpc>
              <a:buNone/>
            </a:pPr>
            <a:r>
              <a:rPr lang="en-US" sz="1601" dirty="0">
                <a:solidFill>
                  <a:srgbClr val="D6E5EF"/>
                </a:solidFill>
                <a:latin typeface="Lora" pitchFamily="34" charset="0"/>
                <a:ea typeface="Lora" pitchFamily="34" charset="-122"/>
                <a:cs typeface="Lora" pitchFamily="34" charset="-120"/>
              </a:rPr>
              <a:t>Embeddings</a:t>
            </a:r>
            <a:endParaRPr lang="en-US" sz="1601" dirty="0"/>
          </a:p>
        </p:txBody>
      </p:sp>
      <p:sp>
        <p:nvSpPr>
          <p:cNvPr id="20" name="Text 18"/>
          <p:cNvSpPr/>
          <p:nvPr/>
        </p:nvSpPr>
        <p:spPr>
          <a:xfrm>
            <a:off x="4082296" y="4164806"/>
            <a:ext cx="7675364" cy="276582"/>
          </a:xfrm>
          <a:prstGeom prst="rect">
            <a:avLst/>
          </a:prstGeom>
          <a:noFill/>
          <a:ln/>
        </p:spPr>
        <p:txBody>
          <a:bodyPr wrap="non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Text chunks are converted into embeddings.</a:t>
            </a:r>
            <a:endParaRPr lang="en-US" sz="1361" dirty="0"/>
          </a:p>
        </p:txBody>
      </p:sp>
      <p:sp>
        <p:nvSpPr>
          <p:cNvPr id="21" name="Shape 19"/>
          <p:cNvSpPr/>
          <p:nvPr/>
        </p:nvSpPr>
        <p:spPr>
          <a:xfrm>
            <a:off x="3326190" y="5164753"/>
            <a:ext cx="604837" cy="21550"/>
          </a:xfrm>
          <a:prstGeom prst="roundRect">
            <a:avLst>
              <a:gd name="adj" fmla="val 144352"/>
            </a:avLst>
          </a:prstGeom>
          <a:solidFill>
            <a:srgbClr val="5D606B"/>
          </a:solidFill>
          <a:ln/>
        </p:spPr>
        <p:txBody>
          <a:bodyPr/>
          <a:lstStyle/>
          <a:p>
            <a:endParaRPr lang="en-US"/>
          </a:p>
        </p:txBody>
      </p:sp>
      <p:sp>
        <p:nvSpPr>
          <p:cNvPr id="22" name="Shape 20"/>
          <p:cNvSpPr/>
          <p:nvPr/>
        </p:nvSpPr>
        <p:spPr>
          <a:xfrm>
            <a:off x="2937450" y="4981218"/>
            <a:ext cx="388739" cy="388739"/>
          </a:xfrm>
          <a:prstGeom prst="roundRect">
            <a:avLst>
              <a:gd name="adj" fmla="val 8002"/>
            </a:avLst>
          </a:prstGeom>
          <a:solidFill>
            <a:srgbClr val="444752"/>
          </a:solidFill>
          <a:ln/>
        </p:spPr>
        <p:txBody>
          <a:bodyPr/>
          <a:lstStyle/>
          <a:p>
            <a:endParaRPr lang="en-US"/>
          </a:p>
        </p:txBody>
      </p:sp>
      <p:sp>
        <p:nvSpPr>
          <p:cNvPr id="23" name="Text 21"/>
          <p:cNvSpPr/>
          <p:nvPr/>
        </p:nvSpPr>
        <p:spPr>
          <a:xfrm>
            <a:off x="3065681" y="5053608"/>
            <a:ext cx="132278" cy="243959"/>
          </a:xfrm>
          <a:prstGeom prst="rect">
            <a:avLst/>
          </a:prstGeom>
          <a:noFill/>
          <a:ln/>
        </p:spPr>
        <p:txBody>
          <a:bodyPr wrap="none" rtlCol="0" anchor="t"/>
          <a:lstStyle/>
          <a:p>
            <a:pPr marL="0" indent="0" algn="ctr">
              <a:lnSpc>
                <a:spcPts val="1921"/>
              </a:lnSpc>
              <a:buNone/>
            </a:pPr>
            <a:r>
              <a:rPr lang="en-US" sz="1921" dirty="0">
                <a:solidFill>
                  <a:srgbClr val="D6E5EF"/>
                </a:solidFill>
                <a:latin typeface="Lora" pitchFamily="34" charset="0"/>
                <a:ea typeface="Lora" pitchFamily="34" charset="-122"/>
                <a:cs typeface="Lora" pitchFamily="34" charset="-120"/>
              </a:rPr>
              <a:t>4</a:t>
            </a:r>
            <a:endParaRPr lang="en-US" sz="1921" dirty="0"/>
          </a:p>
        </p:txBody>
      </p:sp>
      <p:sp>
        <p:nvSpPr>
          <p:cNvPr id="24" name="Text 22"/>
          <p:cNvSpPr/>
          <p:nvPr/>
        </p:nvSpPr>
        <p:spPr>
          <a:xfrm>
            <a:off x="4082296" y="4959668"/>
            <a:ext cx="2033111" cy="254198"/>
          </a:xfrm>
          <a:prstGeom prst="rect">
            <a:avLst/>
          </a:prstGeom>
          <a:noFill/>
          <a:ln/>
        </p:spPr>
        <p:txBody>
          <a:bodyPr wrap="none" rtlCol="0" anchor="t"/>
          <a:lstStyle/>
          <a:p>
            <a:pPr marL="0" indent="0" algn="l">
              <a:lnSpc>
                <a:spcPts val="2001"/>
              </a:lnSpc>
              <a:buNone/>
            </a:pPr>
            <a:r>
              <a:rPr lang="en-US" sz="1601" dirty="0">
                <a:solidFill>
                  <a:srgbClr val="D6E5EF"/>
                </a:solidFill>
                <a:latin typeface="Lora" pitchFamily="34" charset="0"/>
                <a:ea typeface="Lora" pitchFamily="34" charset="-122"/>
                <a:cs typeface="Lora" pitchFamily="34" charset="-120"/>
              </a:rPr>
              <a:t>Vector Store</a:t>
            </a:r>
            <a:endParaRPr lang="en-US" sz="1601" dirty="0"/>
          </a:p>
        </p:txBody>
      </p:sp>
      <p:sp>
        <p:nvSpPr>
          <p:cNvPr id="25" name="Text 23"/>
          <p:cNvSpPr/>
          <p:nvPr/>
        </p:nvSpPr>
        <p:spPr>
          <a:xfrm>
            <a:off x="4082296" y="5317450"/>
            <a:ext cx="7675364" cy="276582"/>
          </a:xfrm>
          <a:prstGeom prst="rect">
            <a:avLst/>
          </a:prstGeom>
          <a:noFill/>
          <a:ln/>
        </p:spPr>
        <p:txBody>
          <a:bodyPr wrap="non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Embeddings are stored in Pinecone for efficient retrieval.</a:t>
            </a:r>
            <a:endParaRPr lang="en-US" sz="1361" dirty="0"/>
          </a:p>
        </p:txBody>
      </p:sp>
      <p:sp>
        <p:nvSpPr>
          <p:cNvPr id="26" name="Shape 24"/>
          <p:cNvSpPr/>
          <p:nvPr/>
        </p:nvSpPr>
        <p:spPr>
          <a:xfrm>
            <a:off x="3326190" y="6317397"/>
            <a:ext cx="604837" cy="21550"/>
          </a:xfrm>
          <a:prstGeom prst="roundRect">
            <a:avLst>
              <a:gd name="adj" fmla="val 144352"/>
            </a:avLst>
          </a:prstGeom>
          <a:solidFill>
            <a:srgbClr val="5D606B"/>
          </a:solidFill>
          <a:ln/>
        </p:spPr>
        <p:txBody>
          <a:bodyPr/>
          <a:lstStyle/>
          <a:p>
            <a:endParaRPr lang="en-US"/>
          </a:p>
        </p:txBody>
      </p:sp>
      <p:sp>
        <p:nvSpPr>
          <p:cNvPr id="27" name="Shape 25"/>
          <p:cNvSpPr/>
          <p:nvPr/>
        </p:nvSpPr>
        <p:spPr>
          <a:xfrm>
            <a:off x="2937450" y="6133862"/>
            <a:ext cx="388739" cy="388739"/>
          </a:xfrm>
          <a:prstGeom prst="roundRect">
            <a:avLst>
              <a:gd name="adj" fmla="val 8002"/>
            </a:avLst>
          </a:prstGeom>
          <a:solidFill>
            <a:srgbClr val="444752"/>
          </a:solidFill>
          <a:ln/>
        </p:spPr>
        <p:txBody>
          <a:bodyPr/>
          <a:lstStyle/>
          <a:p>
            <a:endParaRPr lang="en-US"/>
          </a:p>
        </p:txBody>
      </p:sp>
      <p:sp>
        <p:nvSpPr>
          <p:cNvPr id="28" name="Text 26"/>
          <p:cNvSpPr/>
          <p:nvPr/>
        </p:nvSpPr>
        <p:spPr>
          <a:xfrm>
            <a:off x="3065324" y="6206252"/>
            <a:ext cx="132993" cy="243959"/>
          </a:xfrm>
          <a:prstGeom prst="rect">
            <a:avLst/>
          </a:prstGeom>
          <a:noFill/>
          <a:ln/>
        </p:spPr>
        <p:txBody>
          <a:bodyPr wrap="none" rtlCol="0" anchor="t"/>
          <a:lstStyle/>
          <a:p>
            <a:pPr marL="0" indent="0" algn="ctr">
              <a:lnSpc>
                <a:spcPts val="1921"/>
              </a:lnSpc>
              <a:buNone/>
            </a:pPr>
            <a:r>
              <a:rPr lang="en-US" sz="1921" dirty="0">
                <a:solidFill>
                  <a:srgbClr val="D6E5EF"/>
                </a:solidFill>
                <a:latin typeface="Lora" pitchFamily="34" charset="0"/>
                <a:ea typeface="Lora" pitchFamily="34" charset="-122"/>
                <a:cs typeface="Lora" pitchFamily="34" charset="-120"/>
              </a:rPr>
              <a:t>5</a:t>
            </a:r>
            <a:endParaRPr lang="en-US" sz="1921" dirty="0"/>
          </a:p>
        </p:txBody>
      </p:sp>
      <p:sp>
        <p:nvSpPr>
          <p:cNvPr id="29" name="Text 27"/>
          <p:cNvSpPr/>
          <p:nvPr/>
        </p:nvSpPr>
        <p:spPr>
          <a:xfrm>
            <a:off x="4082296" y="6112312"/>
            <a:ext cx="2033111" cy="254198"/>
          </a:xfrm>
          <a:prstGeom prst="rect">
            <a:avLst/>
          </a:prstGeom>
          <a:noFill/>
          <a:ln/>
        </p:spPr>
        <p:txBody>
          <a:bodyPr wrap="none" rtlCol="0" anchor="t"/>
          <a:lstStyle/>
          <a:p>
            <a:pPr marL="0" indent="0" algn="l">
              <a:lnSpc>
                <a:spcPts val="2001"/>
              </a:lnSpc>
              <a:buNone/>
            </a:pPr>
            <a:r>
              <a:rPr lang="en-US" sz="1601" dirty="0">
                <a:solidFill>
                  <a:srgbClr val="D6E5EF"/>
                </a:solidFill>
                <a:latin typeface="Lora" pitchFamily="34" charset="0"/>
                <a:ea typeface="Lora" pitchFamily="34" charset="-122"/>
                <a:cs typeface="Lora" pitchFamily="34" charset="-120"/>
              </a:rPr>
              <a:t>Query Handling</a:t>
            </a:r>
            <a:endParaRPr lang="en-US" sz="1601" dirty="0"/>
          </a:p>
        </p:txBody>
      </p:sp>
      <p:sp>
        <p:nvSpPr>
          <p:cNvPr id="30" name="Text 28"/>
          <p:cNvSpPr/>
          <p:nvPr/>
        </p:nvSpPr>
        <p:spPr>
          <a:xfrm>
            <a:off x="4082296" y="6470094"/>
            <a:ext cx="7675364" cy="276582"/>
          </a:xfrm>
          <a:prstGeom prst="rect">
            <a:avLst/>
          </a:prstGeom>
          <a:noFill/>
          <a:ln/>
        </p:spPr>
        <p:txBody>
          <a:bodyPr wrap="non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User queries are processed by the chatbot, which uses a QA chain to retrieve relevant chunks from Pinecone.</a:t>
            </a:r>
            <a:endParaRPr lang="en-US" sz="1361" dirty="0"/>
          </a:p>
        </p:txBody>
      </p:sp>
      <p:sp>
        <p:nvSpPr>
          <p:cNvPr id="31" name="Shape 29"/>
          <p:cNvSpPr/>
          <p:nvPr/>
        </p:nvSpPr>
        <p:spPr>
          <a:xfrm>
            <a:off x="3326190" y="7470041"/>
            <a:ext cx="604837" cy="21550"/>
          </a:xfrm>
          <a:prstGeom prst="roundRect">
            <a:avLst>
              <a:gd name="adj" fmla="val 144352"/>
            </a:avLst>
          </a:prstGeom>
          <a:solidFill>
            <a:srgbClr val="5D606B"/>
          </a:solidFill>
          <a:ln/>
        </p:spPr>
        <p:txBody>
          <a:bodyPr/>
          <a:lstStyle/>
          <a:p>
            <a:endParaRPr lang="en-US"/>
          </a:p>
        </p:txBody>
      </p:sp>
      <p:sp>
        <p:nvSpPr>
          <p:cNvPr id="32" name="Shape 30"/>
          <p:cNvSpPr/>
          <p:nvPr/>
        </p:nvSpPr>
        <p:spPr>
          <a:xfrm>
            <a:off x="2937450" y="7286506"/>
            <a:ext cx="388739" cy="388739"/>
          </a:xfrm>
          <a:prstGeom prst="roundRect">
            <a:avLst>
              <a:gd name="adj" fmla="val 8002"/>
            </a:avLst>
          </a:prstGeom>
          <a:solidFill>
            <a:srgbClr val="444752"/>
          </a:solidFill>
          <a:ln/>
        </p:spPr>
        <p:txBody>
          <a:bodyPr/>
          <a:lstStyle/>
          <a:p>
            <a:endParaRPr lang="en-US"/>
          </a:p>
        </p:txBody>
      </p:sp>
      <p:sp>
        <p:nvSpPr>
          <p:cNvPr id="33" name="Text 31"/>
          <p:cNvSpPr/>
          <p:nvPr/>
        </p:nvSpPr>
        <p:spPr>
          <a:xfrm>
            <a:off x="3061275" y="7358896"/>
            <a:ext cx="140970" cy="243959"/>
          </a:xfrm>
          <a:prstGeom prst="rect">
            <a:avLst/>
          </a:prstGeom>
          <a:noFill/>
          <a:ln/>
        </p:spPr>
        <p:txBody>
          <a:bodyPr wrap="none" rtlCol="0" anchor="t"/>
          <a:lstStyle/>
          <a:p>
            <a:pPr marL="0" indent="0" algn="ctr">
              <a:lnSpc>
                <a:spcPts val="1921"/>
              </a:lnSpc>
              <a:buNone/>
            </a:pPr>
            <a:r>
              <a:rPr lang="en-US" sz="1921" dirty="0">
                <a:solidFill>
                  <a:srgbClr val="D6E5EF"/>
                </a:solidFill>
                <a:latin typeface="Lora" pitchFamily="34" charset="0"/>
                <a:ea typeface="Lora" pitchFamily="34" charset="-122"/>
                <a:cs typeface="Lora" pitchFamily="34" charset="-120"/>
              </a:rPr>
              <a:t>6</a:t>
            </a:r>
            <a:endParaRPr lang="en-US" sz="1921" dirty="0"/>
          </a:p>
        </p:txBody>
      </p:sp>
      <p:sp>
        <p:nvSpPr>
          <p:cNvPr id="34" name="Text 32"/>
          <p:cNvSpPr/>
          <p:nvPr/>
        </p:nvSpPr>
        <p:spPr>
          <a:xfrm>
            <a:off x="4082296" y="7264956"/>
            <a:ext cx="2033111" cy="254198"/>
          </a:xfrm>
          <a:prstGeom prst="rect">
            <a:avLst/>
          </a:prstGeom>
          <a:noFill/>
          <a:ln/>
        </p:spPr>
        <p:txBody>
          <a:bodyPr wrap="none" rtlCol="0" anchor="t"/>
          <a:lstStyle/>
          <a:p>
            <a:pPr marL="0" indent="0" algn="l">
              <a:lnSpc>
                <a:spcPts val="2001"/>
              </a:lnSpc>
              <a:buNone/>
            </a:pPr>
            <a:r>
              <a:rPr lang="en-US" sz="1601" dirty="0">
                <a:solidFill>
                  <a:srgbClr val="D6E5EF"/>
                </a:solidFill>
                <a:latin typeface="Lora" pitchFamily="34" charset="0"/>
                <a:ea typeface="Lora" pitchFamily="34" charset="-122"/>
                <a:cs typeface="Lora" pitchFamily="34" charset="-120"/>
              </a:rPr>
              <a:t>Response Generation</a:t>
            </a:r>
            <a:endParaRPr lang="en-US" sz="1601" dirty="0"/>
          </a:p>
        </p:txBody>
      </p:sp>
      <p:sp>
        <p:nvSpPr>
          <p:cNvPr id="35" name="Text 33"/>
          <p:cNvSpPr/>
          <p:nvPr/>
        </p:nvSpPr>
        <p:spPr>
          <a:xfrm>
            <a:off x="4082296" y="7622738"/>
            <a:ext cx="7675364" cy="553164"/>
          </a:xfrm>
          <a:prstGeom prst="rect">
            <a:avLst/>
          </a:prstGeom>
          <a:noFill/>
          <a:ln/>
        </p:spPr>
        <p:txBody>
          <a:bodyPr wrap="square" rtlCol="0" anchor="t"/>
          <a:lstStyle/>
          <a:p>
            <a:pPr marL="0" indent="0" algn="l">
              <a:lnSpc>
                <a:spcPts val="2177"/>
              </a:lnSpc>
              <a:buNone/>
            </a:pPr>
            <a:r>
              <a:rPr lang="en-US" sz="1361" dirty="0">
                <a:solidFill>
                  <a:srgbClr val="D6E5EF"/>
                </a:solidFill>
                <a:latin typeface="Source Sans Pro" pitchFamily="34" charset="0"/>
                <a:ea typeface="Source Sans Pro" pitchFamily="34" charset="-122"/>
                <a:cs typeface="Source Sans Pro" pitchFamily="34" charset="-120"/>
              </a:rPr>
              <a:t>LLama 2 model generates concise and accurate answers based on the retrieved chunks and the prompt template for financial RAG.</a:t>
            </a:r>
            <a:endParaRPr lang="en-US" sz="136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pPr marL="285750" indent="-285750">
              <a:buFont typeface="Arial" panose="020B0604020202020204" pitchFamily="34" charset="0"/>
              <a:buChar char="•"/>
            </a:pPr>
            <a:endParaRPr lang="en-US"/>
          </a:p>
        </p:txBody>
      </p:sp>
      <p:sp>
        <p:nvSpPr>
          <p:cNvPr id="4" name="Text 2"/>
          <p:cNvSpPr/>
          <p:nvPr/>
        </p:nvSpPr>
        <p:spPr>
          <a:xfrm>
            <a:off x="968693" y="2218611"/>
            <a:ext cx="9311283" cy="726043"/>
          </a:xfrm>
          <a:prstGeom prst="rect">
            <a:avLst/>
          </a:prstGeom>
          <a:noFill/>
          <a:ln/>
        </p:spPr>
        <p:txBody>
          <a:bodyPr wrap="none" rtlCol="0" anchor="t"/>
          <a:lstStyle/>
          <a:p>
            <a:pPr marL="0" indent="0">
              <a:lnSpc>
                <a:spcPts val="5718"/>
              </a:lnSpc>
              <a:buNone/>
            </a:pPr>
            <a:r>
              <a:rPr lang="en-US" sz="4574" dirty="0">
                <a:solidFill>
                  <a:srgbClr val="F98AC7"/>
                </a:solidFill>
                <a:latin typeface="Lora" pitchFamily="34" charset="0"/>
                <a:ea typeface="Lora" pitchFamily="34" charset="-122"/>
                <a:cs typeface="Lora" pitchFamily="34" charset="-120"/>
              </a:rPr>
              <a:t>Data Collection and Preprocessing</a:t>
            </a:r>
            <a:endParaRPr lang="en-US" sz="4574" dirty="0"/>
          </a:p>
        </p:txBody>
      </p:sp>
      <p:sp>
        <p:nvSpPr>
          <p:cNvPr id="5" name="Text 3"/>
          <p:cNvSpPr/>
          <p:nvPr/>
        </p:nvSpPr>
        <p:spPr>
          <a:xfrm>
            <a:off x="968693" y="3561755"/>
            <a:ext cx="2904530" cy="363141"/>
          </a:xfrm>
          <a:prstGeom prst="rect">
            <a:avLst/>
          </a:prstGeom>
          <a:noFill/>
          <a:ln/>
        </p:spPr>
        <p:txBody>
          <a:bodyPr wrap="none" rtlCol="0" anchor="t"/>
          <a:lstStyle/>
          <a:p>
            <a:pPr marL="0" indent="0">
              <a:lnSpc>
                <a:spcPts val="2859"/>
              </a:lnSpc>
              <a:buNone/>
            </a:pPr>
            <a:r>
              <a:rPr lang="en-US" sz="2287" dirty="0">
                <a:solidFill>
                  <a:srgbClr val="F98AC7"/>
                </a:solidFill>
                <a:latin typeface="Lora" pitchFamily="34" charset="0"/>
                <a:ea typeface="Lora" pitchFamily="34" charset="-122"/>
                <a:cs typeface="Lora" pitchFamily="34" charset="-120"/>
              </a:rPr>
              <a:t>Source and Nature</a:t>
            </a:r>
            <a:endParaRPr lang="en-US" sz="2287" dirty="0"/>
          </a:p>
        </p:txBody>
      </p:sp>
      <p:sp>
        <p:nvSpPr>
          <p:cNvPr id="6" name="Text 4"/>
          <p:cNvSpPr/>
          <p:nvPr/>
        </p:nvSpPr>
        <p:spPr>
          <a:xfrm>
            <a:off x="968693" y="4171712"/>
            <a:ext cx="3828931" cy="790099"/>
          </a:xfrm>
          <a:prstGeom prst="rect">
            <a:avLst/>
          </a:prstGeom>
          <a:noFill/>
          <a:ln/>
        </p:spPr>
        <p:txBody>
          <a:bodyPr wrap="square" rtlCol="0" anchor="t"/>
          <a:lstStyle/>
          <a:p>
            <a:pPr marL="342900" indent="-342900">
              <a:lnSpc>
                <a:spcPts val="3110"/>
              </a:lnSpc>
              <a:buFont typeface="Arial" panose="020B0604020202020204" pitchFamily="34" charset="0"/>
              <a:buChar char="•"/>
            </a:pPr>
            <a:r>
              <a:rPr lang="en-US" sz="1944" dirty="0">
                <a:solidFill>
                  <a:srgbClr val="D6E5EF"/>
                </a:solidFill>
                <a:latin typeface="Source Sans Pro" pitchFamily="34" charset="0"/>
                <a:ea typeface="Source Sans Pro" pitchFamily="34" charset="-122"/>
                <a:cs typeface="Source Sans Pro" pitchFamily="34" charset="-120"/>
              </a:rPr>
              <a:t>Financial reports (10Q, 10K) available online.</a:t>
            </a:r>
            <a:endParaRPr lang="en-US" sz="1944" dirty="0"/>
          </a:p>
        </p:txBody>
      </p:sp>
      <p:sp>
        <p:nvSpPr>
          <p:cNvPr id="7" name="Text 5"/>
          <p:cNvSpPr/>
          <p:nvPr/>
        </p:nvSpPr>
        <p:spPr>
          <a:xfrm>
            <a:off x="5407462" y="3561755"/>
            <a:ext cx="2904530" cy="363141"/>
          </a:xfrm>
          <a:prstGeom prst="rect">
            <a:avLst/>
          </a:prstGeom>
          <a:noFill/>
          <a:ln/>
        </p:spPr>
        <p:txBody>
          <a:bodyPr wrap="none" rtlCol="0" anchor="t"/>
          <a:lstStyle/>
          <a:p>
            <a:pPr marL="0" indent="0">
              <a:lnSpc>
                <a:spcPts val="2859"/>
              </a:lnSpc>
              <a:buNone/>
            </a:pPr>
            <a:r>
              <a:rPr lang="en-US" sz="2287" dirty="0">
                <a:solidFill>
                  <a:srgbClr val="F98AC7"/>
                </a:solidFill>
                <a:latin typeface="Lora" pitchFamily="34" charset="0"/>
                <a:ea typeface="Lora" pitchFamily="34" charset="-122"/>
                <a:cs typeface="Lora" pitchFamily="34" charset="-120"/>
              </a:rPr>
              <a:t>Steps</a:t>
            </a:r>
            <a:endParaRPr lang="en-US" sz="2287" dirty="0"/>
          </a:p>
        </p:txBody>
      </p:sp>
      <p:sp>
        <p:nvSpPr>
          <p:cNvPr id="8" name="Text 6"/>
          <p:cNvSpPr/>
          <p:nvPr/>
        </p:nvSpPr>
        <p:spPr>
          <a:xfrm>
            <a:off x="5802392" y="4171712"/>
            <a:ext cx="3434001" cy="395049"/>
          </a:xfrm>
          <a:prstGeom prst="rect">
            <a:avLst/>
          </a:prstGeom>
          <a:noFill/>
          <a:ln/>
        </p:spPr>
        <p:txBody>
          <a:bodyPr wrap="none" rtlCol="0" anchor="t"/>
          <a:lstStyle/>
          <a:p>
            <a:pPr marL="342900" indent="-342900" algn="l">
              <a:lnSpc>
                <a:spcPts val="3110"/>
              </a:lnSpc>
              <a:buSzPct val="100000"/>
              <a:buChar char="•"/>
            </a:pPr>
            <a:r>
              <a:rPr lang="en-US" sz="1944" dirty="0">
                <a:solidFill>
                  <a:srgbClr val="D6E5EF"/>
                </a:solidFill>
                <a:latin typeface="Source Sans Pro" pitchFamily="34" charset="0"/>
                <a:ea typeface="Source Sans Pro" pitchFamily="34" charset="-122"/>
                <a:cs typeface="Source Sans Pro" pitchFamily="34" charset="-120"/>
              </a:rPr>
              <a:t>Reading PDFs</a:t>
            </a:r>
            <a:endParaRPr lang="en-US" sz="1944" dirty="0"/>
          </a:p>
        </p:txBody>
      </p:sp>
      <p:sp>
        <p:nvSpPr>
          <p:cNvPr id="9" name="Text 7"/>
          <p:cNvSpPr/>
          <p:nvPr/>
        </p:nvSpPr>
        <p:spPr>
          <a:xfrm>
            <a:off x="5802392" y="4653082"/>
            <a:ext cx="3434001" cy="395049"/>
          </a:xfrm>
          <a:prstGeom prst="rect">
            <a:avLst/>
          </a:prstGeom>
          <a:noFill/>
          <a:ln/>
        </p:spPr>
        <p:txBody>
          <a:bodyPr wrap="none" rtlCol="0" anchor="t"/>
          <a:lstStyle/>
          <a:p>
            <a:pPr marL="342900" indent="-342900" algn="l">
              <a:lnSpc>
                <a:spcPts val="3110"/>
              </a:lnSpc>
              <a:buSzPct val="100000"/>
              <a:buChar char="•"/>
            </a:pPr>
            <a:r>
              <a:rPr lang="en-US" sz="1944" dirty="0">
                <a:solidFill>
                  <a:srgbClr val="D6E5EF"/>
                </a:solidFill>
                <a:latin typeface="Source Sans Pro" pitchFamily="34" charset="0"/>
                <a:ea typeface="Source Sans Pro" pitchFamily="34" charset="-122"/>
                <a:cs typeface="Source Sans Pro" pitchFamily="34" charset="-120"/>
              </a:rPr>
              <a:t>Chunking text</a:t>
            </a:r>
            <a:endParaRPr lang="en-US" sz="1944" dirty="0"/>
          </a:p>
        </p:txBody>
      </p:sp>
      <p:sp>
        <p:nvSpPr>
          <p:cNvPr id="10" name="Text 8"/>
          <p:cNvSpPr/>
          <p:nvPr/>
        </p:nvSpPr>
        <p:spPr>
          <a:xfrm>
            <a:off x="5802392" y="5134451"/>
            <a:ext cx="3434001" cy="790099"/>
          </a:xfrm>
          <a:prstGeom prst="rect">
            <a:avLst/>
          </a:prstGeom>
          <a:noFill/>
          <a:ln/>
        </p:spPr>
        <p:txBody>
          <a:bodyPr wrap="square" rtlCol="0" anchor="t"/>
          <a:lstStyle/>
          <a:p>
            <a:pPr marL="342900" indent="-342900" algn="l">
              <a:lnSpc>
                <a:spcPts val="3110"/>
              </a:lnSpc>
              <a:buSzPct val="100000"/>
              <a:buChar char="•"/>
            </a:pPr>
            <a:r>
              <a:rPr lang="en-US" sz="1944" dirty="0">
                <a:solidFill>
                  <a:srgbClr val="D6E5EF"/>
                </a:solidFill>
                <a:latin typeface="Source Sans Pro" pitchFamily="34" charset="0"/>
                <a:ea typeface="Source Sans Pro" pitchFamily="34" charset="-122"/>
                <a:cs typeface="Source Sans Pro" pitchFamily="34" charset="-120"/>
              </a:rPr>
              <a:t>Preprocessing for efficient retrieval and generation</a:t>
            </a:r>
            <a:endParaRPr lang="en-US" sz="1944" dirty="0"/>
          </a:p>
        </p:txBody>
      </p:sp>
      <p:sp>
        <p:nvSpPr>
          <p:cNvPr id="11" name="Text 9"/>
          <p:cNvSpPr/>
          <p:nvPr/>
        </p:nvSpPr>
        <p:spPr>
          <a:xfrm>
            <a:off x="9846231" y="3561755"/>
            <a:ext cx="2904530" cy="363141"/>
          </a:xfrm>
          <a:prstGeom prst="rect">
            <a:avLst/>
          </a:prstGeom>
          <a:noFill/>
          <a:ln/>
        </p:spPr>
        <p:txBody>
          <a:bodyPr wrap="none" rtlCol="0" anchor="t"/>
          <a:lstStyle/>
          <a:p>
            <a:pPr marL="0" indent="0">
              <a:lnSpc>
                <a:spcPts val="2859"/>
              </a:lnSpc>
              <a:buNone/>
            </a:pPr>
            <a:r>
              <a:rPr lang="en-US" sz="2287" dirty="0">
                <a:solidFill>
                  <a:srgbClr val="F98AC7"/>
                </a:solidFill>
                <a:latin typeface="Lora" pitchFamily="34" charset="0"/>
                <a:ea typeface="Lora" pitchFamily="34" charset="-122"/>
                <a:cs typeface="Lora" pitchFamily="34" charset="-120"/>
              </a:rPr>
              <a:t>Techniques</a:t>
            </a:r>
            <a:endParaRPr lang="en-US" sz="2287" dirty="0"/>
          </a:p>
        </p:txBody>
      </p:sp>
      <p:sp>
        <p:nvSpPr>
          <p:cNvPr id="12" name="Text 10"/>
          <p:cNvSpPr/>
          <p:nvPr/>
        </p:nvSpPr>
        <p:spPr>
          <a:xfrm>
            <a:off x="9846231" y="4171712"/>
            <a:ext cx="3828931" cy="790099"/>
          </a:xfrm>
          <a:prstGeom prst="rect">
            <a:avLst/>
          </a:prstGeom>
          <a:noFill/>
          <a:ln/>
        </p:spPr>
        <p:txBody>
          <a:bodyPr wrap="square" rtlCol="0" anchor="t"/>
          <a:lstStyle/>
          <a:p>
            <a:pPr marL="342900" indent="-342900">
              <a:lnSpc>
                <a:spcPts val="3110"/>
              </a:lnSpc>
              <a:buFont typeface="Arial" panose="020B0604020202020204" pitchFamily="34" charset="0"/>
              <a:buChar char="•"/>
            </a:pPr>
            <a:r>
              <a:rPr lang="en-US" sz="1944" dirty="0">
                <a:solidFill>
                  <a:srgbClr val="D6E5EF"/>
                </a:solidFill>
                <a:latin typeface="Source Sans Pro" pitchFamily="34" charset="0"/>
                <a:ea typeface="Source Sans Pro" pitchFamily="34" charset="-122"/>
                <a:cs typeface="Source Sans Pro" pitchFamily="34" charset="-120"/>
              </a:rPr>
              <a:t>Text cleaning, tokenization, and indexing.</a:t>
            </a:r>
            <a:endParaRPr lang="en-US" sz="1944"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29600"/>
          </a:xfrm>
          <a:prstGeom prst="rect">
            <a:avLst/>
          </a:prstGeom>
          <a:solidFill>
            <a:srgbClr val="252833"/>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03183" y="1009412"/>
            <a:ext cx="6492240" cy="590907"/>
          </a:xfrm>
          <a:prstGeom prst="rect">
            <a:avLst/>
          </a:prstGeom>
          <a:noFill/>
          <a:ln/>
        </p:spPr>
        <p:txBody>
          <a:bodyPr wrap="none" rtlCol="0" anchor="t"/>
          <a:lstStyle/>
          <a:p>
            <a:pPr marL="0" indent="0">
              <a:lnSpc>
                <a:spcPts val="4653"/>
              </a:lnSpc>
              <a:buNone/>
            </a:pPr>
            <a:r>
              <a:rPr lang="en-US" sz="3723" dirty="0">
                <a:solidFill>
                  <a:srgbClr val="F98AC7"/>
                </a:solidFill>
                <a:latin typeface="Lora" pitchFamily="34" charset="0"/>
                <a:ea typeface="Lora" pitchFamily="34" charset="-122"/>
                <a:cs typeface="Lora" pitchFamily="34" charset="-120"/>
              </a:rPr>
              <a:t>RAG Pipeline Implementation</a:t>
            </a:r>
            <a:endParaRPr lang="en-US" sz="3723" dirty="0"/>
          </a:p>
        </p:txBody>
      </p:sp>
      <p:pic>
        <p:nvPicPr>
          <p:cNvPr id="6" name="Image 1" descr="preencoded.png"/>
          <p:cNvPicPr>
            <a:picLocks noChangeAspect="1"/>
          </p:cNvPicPr>
          <p:nvPr/>
        </p:nvPicPr>
        <p:blipFill>
          <a:blip r:embed="rId4"/>
          <a:stretch>
            <a:fillRect/>
          </a:stretch>
        </p:blipFill>
        <p:spPr>
          <a:xfrm>
            <a:off x="703183" y="1901666"/>
            <a:ext cx="1004649" cy="1607463"/>
          </a:xfrm>
          <a:prstGeom prst="rect">
            <a:avLst/>
          </a:prstGeom>
        </p:spPr>
      </p:pic>
      <p:sp>
        <p:nvSpPr>
          <p:cNvPr id="7" name="Text 3"/>
          <p:cNvSpPr/>
          <p:nvPr/>
        </p:nvSpPr>
        <p:spPr>
          <a:xfrm>
            <a:off x="2009180" y="2102525"/>
            <a:ext cx="2363867" cy="295394"/>
          </a:xfrm>
          <a:prstGeom prst="rect">
            <a:avLst/>
          </a:prstGeom>
          <a:noFill/>
          <a:ln/>
        </p:spPr>
        <p:txBody>
          <a:bodyPr wrap="none" rtlCol="0" anchor="t"/>
          <a:lstStyle/>
          <a:p>
            <a:pPr marL="0" indent="0" algn="l">
              <a:lnSpc>
                <a:spcPts val="2327"/>
              </a:lnSpc>
              <a:buNone/>
            </a:pPr>
            <a:r>
              <a:rPr lang="en-US" sz="1861" dirty="0">
                <a:solidFill>
                  <a:srgbClr val="D6E5EF"/>
                </a:solidFill>
                <a:latin typeface="Lora" pitchFamily="34" charset="0"/>
                <a:ea typeface="Lora" pitchFamily="34" charset="-122"/>
                <a:cs typeface="Lora" pitchFamily="34" charset="-120"/>
              </a:rPr>
              <a:t>Overview</a:t>
            </a:r>
            <a:endParaRPr lang="en-US" sz="1861" dirty="0"/>
          </a:p>
        </p:txBody>
      </p:sp>
      <p:sp>
        <p:nvSpPr>
          <p:cNvPr id="8" name="Text 4"/>
          <p:cNvSpPr/>
          <p:nvPr/>
        </p:nvSpPr>
        <p:spPr>
          <a:xfrm>
            <a:off x="2009180" y="2518410"/>
            <a:ext cx="6431637" cy="642938"/>
          </a:xfrm>
          <a:prstGeom prst="rect">
            <a:avLst/>
          </a:prstGeom>
          <a:noFill/>
          <a:ln/>
        </p:spPr>
        <p:txBody>
          <a:bodyPr wrap="square" rtlCol="0" anchor="t"/>
          <a:lstStyle/>
          <a:p>
            <a:pPr marL="0" indent="0" algn="l">
              <a:lnSpc>
                <a:spcPts val="2531"/>
              </a:lnSpc>
              <a:buNone/>
            </a:pPr>
            <a:r>
              <a:rPr lang="en-US" sz="1582" dirty="0">
                <a:solidFill>
                  <a:srgbClr val="D6E5EF"/>
                </a:solidFill>
                <a:latin typeface="Source Sans Pro" pitchFamily="34" charset="0"/>
                <a:ea typeface="Source Sans Pro" pitchFamily="34" charset="-122"/>
                <a:cs typeface="Source Sans Pro" pitchFamily="34" charset="-120"/>
              </a:rPr>
              <a:t>Combining document retrieval with language model generation to provide accurate and concise answers.</a:t>
            </a:r>
            <a:endParaRPr lang="en-US" sz="1582" dirty="0"/>
          </a:p>
        </p:txBody>
      </p:sp>
      <p:pic>
        <p:nvPicPr>
          <p:cNvPr id="9" name="Image 2" descr="preencoded.png"/>
          <p:cNvPicPr>
            <a:picLocks noChangeAspect="1"/>
          </p:cNvPicPr>
          <p:nvPr/>
        </p:nvPicPr>
        <p:blipFill>
          <a:blip r:embed="rId5"/>
          <a:stretch>
            <a:fillRect/>
          </a:stretch>
        </p:blipFill>
        <p:spPr>
          <a:xfrm>
            <a:off x="703183" y="3509129"/>
            <a:ext cx="1004649" cy="2103477"/>
          </a:xfrm>
          <a:prstGeom prst="rect">
            <a:avLst/>
          </a:prstGeom>
        </p:spPr>
      </p:pic>
      <p:sp>
        <p:nvSpPr>
          <p:cNvPr id="10" name="Text 5"/>
          <p:cNvSpPr/>
          <p:nvPr/>
        </p:nvSpPr>
        <p:spPr>
          <a:xfrm>
            <a:off x="2009180" y="3709988"/>
            <a:ext cx="2363867" cy="295394"/>
          </a:xfrm>
          <a:prstGeom prst="rect">
            <a:avLst/>
          </a:prstGeom>
          <a:noFill/>
          <a:ln/>
        </p:spPr>
        <p:txBody>
          <a:bodyPr wrap="none" rtlCol="0" anchor="t"/>
          <a:lstStyle/>
          <a:p>
            <a:pPr marL="0" indent="0" algn="l">
              <a:lnSpc>
                <a:spcPts val="2327"/>
              </a:lnSpc>
              <a:buNone/>
            </a:pPr>
            <a:r>
              <a:rPr lang="en-US" sz="1861" dirty="0">
                <a:solidFill>
                  <a:srgbClr val="D6E5EF"/>
                </a:solidFill>
                <a:latin typeface="Lora" pitchFamily="34" charset="0"/>
                <a:ea typeface="Lora" pitchFamily="34" charset="-122"/>
                <a:cs typeface="Lora" pitchFamily="34" charset="-120"/>
              </a:rPr>
              <a:t>Steps</a:t>
            </a:r>
            <a:endParaRPr lang="en-US" sz="1861" dirty="0"/>
          </a:p>
        </p:txBody>
      </p:sp>
      <p:sp>
        <p:nvSpPr>
          <p:cNvPr id="11" name="Text 6"/>
          <p:cNvSpPr/>
          <p:nvPr/>
        </p:nvSpPr>
        <p:spPr>
          <a:xfrm>
            <a:off x="2009180" y="4125873"/>
            <a:ext cx="6431637" cy="1285875"/>
          </a:xfrm>
          <a:prstGeom prst="rect">
            <a:avLst/>
          </a:prstGeom>
          <a:noFill/>
          <a:ln/>
        </p:spPr>
        <p:txBody>
          <a:bodyPr wrap="square" rtlCol="0" anchor="t"/>
          <a:lstStyle/>
          <a:p>
            <a:pPr marL="0" indent="0" algn="l">
              <a:lnSpc>
                <a:spcPts val="2531"/>
              </a:lnSpc>
              <a:buNone/>
            </a:pPr>
            <a:r>
              <a:rPr lang="en-US" sz="1582" dirty="0">
                <a:solidFill>
                  <a:srgbClr val="D6E5EF"/>
                </a:solidFill>
                <a:latin typeface="Source Sans Pro" pitchFamily="34" charset="0"/>
                <a:ea typeface="Source Sans Pro" pitchFamily="34" charset="-122"/>
                <a:cs typeface="Source Sans Pro" pitchFamily="34" charset="-120"/>
              </a:rPr>
              <a:t>1. Retrieve financial reports using online sources.
2. Process and chunk the text for efficient retrieval.
3. Implement RAG to generate summaries based on user queries.
4. Integrate with a chatbot for user interaction.</a:t>
            </a:r>
            <a:endParaRPr lang="en-US" sz="1582" dirty="0"/>
          </a:p>
        </p:txBody>
      </p:sp>
      <p:pic>
        <p:nvPicPr>
          <p:cNvPr id="12" name="Image 3" descr="preencoded.png"/>
          <p:cNvPicPr>
            <a:picLocks noChangeAspect="1"/>
          </p:cNvPicPr>
          <p:nvPr/>
        </p:nvPicPr>
        <p:blipFill>
          <a:blip r:embed="rId6"/>
          <a:stretch>
            <a:fillRect/>
          </a:stretch>
        </p:blipFill>
        <p:spPr>
          <a:xfrm>
            <a:off x="703183" y="5612606"/>
            <a:ext cx="1004649" cy="1607463"/>
          </a:xfrm>
          <a:prstGeom prst="rect">
            <a:avLst/>
          </a:prstGeom>
        </p:spPr>
      </p:pic>
      <p:sp>
        <p:nvSpPr>
          <p:cNvPr id="13" name="Text 7"/>
          <p:cNvSpPr/>
          <p:nvPr/>
        </p:nvSpPr>
        <p:spPr>
          <a:xfrm>
            <a:off x="2009180" y="5813465"/>
            <a:ext cx="2363867" cy="295394"/>
          </a:xfrm>
          <a:prstGeom prst="rect">
            <a:avLst/>
          </a:prstGeom>
          <a:noFill/>
          <a:ln/>
        </p:spPr>
        <p:txBody>
          <a:bodyPr wrap="none" rtlCol="0" anchor="t"/>
          <a:lstStyle/>
          <a:p>
            <a:pPr marL="0" indent="0" algn="l">
              <a:lnSpc>
                <a:spcPts val="2327"/>
              </a:lnSpc>
              <a:buNone/>
            </a:pPr>
            <a:r>
              <a:rPr lang="en-US" sz="1861" dirty="0">
                <a:solidFill>
                  <a:srgbClr val="D6E5EF"/>
                </a:solidFill>
                <a:latin typeface="Lora" pitchFamily="34" charset="0"/>
                <a:ea typeface="Lora" pitchFamily="34" charset="-122"/>
                <a:cs typeface="Lora" pitchFamily="34" charset="-120"/>
              </a:rPr>
              <a:t>Challenges</a:t>
            </a:r>
            <a:endParaRPr lang="en-US" sz="1861" dirty="0"/>
          </a:p>
        </p:txBody>
      </p:sp>
      <p:sp>
        <p:nvSpPr>
          <p:cNvPr id="14" name="Text 8"/>
          <p:cNvSpPr/>
          <p:nvPr/>
        </p:nvSpPr>
        <p:spPr>
          <a:xfrm>
            <a:off x="2009180" y="6229350"/>
            <a:ext cx="6431637" cy="642938"/>
          </a:xfrm>
          <a:prstGeom prst="rect">
            <a:avLst/>
          </a:prstGeom>
          <a:noFill/>
          <a:ln/>
        </p:spPr>
        <p:txBody>
          <a:bodyPr wrap="square" rtlCol="0" anchor="t"/>
          <a:lstStyle/>
          <a:p>
            <a:pPr marL="0" indent="0" algn="l">
              <a:lnSpc>
                <a:spcPts val="2531"/>
              </a:lnSpc>
              <a:buNone/>
            </a:pPr>
            <a:r>
              <a:rPr lang="en-US" sz="1582" dirty="0">
                <a:solidFill>
                  <a:srgbClr val="D6E5EF"/>
                </a:solidFill>
                <a:latin typeface="Source Sans Pro" pitchFamily="34" charset="0"/>
                <a:ea typeface="Source Sans Pro" pitchFamily="34" charset="-122"/>
                <a:cs typeface="Source Sans Pro" pitchFamily="34" charset="-120"/>
              </a:rPr>
              <a:t>Ensuring accuracy and relevance of generated summaries, handling large documents.</a:t>
            </a:r>
            <a:endParaRPr lang="en-US" sz="1582"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txBody>
          <a:bodyPr/>
          <a:lstStyle/>
          <a:p>
            <a:endParaRPr lang="en-US"/>
          </a:p>
        </p:txBody>
      </p:sp>
      <p:sp>
        <p:nvSpPr>
          <p:cNvPr id="3" name="Shape 1"/>
          <p:cNvSpPr/>
          <p:nvPr/>
        </p:nvSpPr>
        <p:spPr>
          <a:xfrm>
            <a:off x="0" y="0"/>
            <a:ext cx="14630400" cy="8240197"/>
          </a:xfrm>
          <a:prstGeom prst="rect">
            <a:avLst/>
          </a:prstGeom>
          <a:solidFill>
            <a:srgbClr val="252833"/>
          </a:solidFill>
          <a:ln/>
        </p:spPr>
        <p:txBody>
          <a:bodyPr/>
          <a:lstStyle/>
          <a:p>
            <a:endParaRPr lang="en-US"/>
          </a:p>
        </p:txBody>
      </p:sp>
      <p:pic>
        <p:nvPicPr>
          <p:cNvPr id="4" name="Image 0" descr="preencoded.png"/>
          <p:cNvPicPr>
            <a:picLocks noChangeAspect="1"/>
          </p:cNvPicPr>
          <p:nvPr/>
        </p:nvPicPr>
        <p:blipFill>
          <a:blip r:embed="rId3"/>
          <a:stretch>
            <a:fillRect/>
          </a:stretch>
        </p:blipFill>
        <p:spPr>
          <a:xfrm>
            <a:off x="0" y="0"/>
            <a:ext cx="14630400" cy="2189798"/>
          </a:xfrm>
          <a:prstGeom prst="rect">
            <a:avLst/>
          </a:prstGeom>
        </p:spPr>
      </p:pic>
      <p:sp>
        <p:nvSpPr>
          <p:cNvPr id="5" name="Text 2"/>
          <p:cNvSpPr/>
          <p:nvPr/>
        </p:nvSpPr>
        <p:spPr>
          <a:xfrm>
            <a:off x="2811780" y="2671524"/>
            <a:ext cx="4122063" cy="515183"/>
          </a:xfrm>
          <a:prstGeom prst="rect">
            <a:avLst/>
          </a:prstGeom>
          <a:noFill/>
          <a:ln/>
        </p:spPr>
        <p:txBody>
          <a:bodyPr wrap="none" rtlCol="0" anchor="t"/>
          <a:lstStyle/>
          <a:p>
            <a:pPr marL="0" indent="0">
              <a:lnSpc>
                <a:spcPts val="4057"/>
              </a:lnSpc>
              <a:buNone/>
            </a:pPr>
            <a:r>
              <a:rPr lang="en-US" sz="3246" dirty="0">
                <a:solidFill>
                  <a:srgbClr val="F98AC7"/>
                </a:solidFill>
                <a:latin typeface="Lora" pitchFamily="34" charset="0"/>
                <a:ea typeface="Lora" pitchFamily="34" charset="-122"/>
                <a:cs typeface="Lora" pitchFamily="34" charset="-120"/>
              </a:rPr>
              <a:t>Performance Metrics</a:t>
            </a:r>
            <a:endParaRPr lang="en-US" sz="3246" dirty="0"/>
          </a:p>
        </p:txBody>
      </p:sp>
      <p:sp>
        <p:nvSpPr>
          <p:cNvPr id="6" name="Shape 3"/>
          <p:cNvSpPr/>
          <p:nvPr/>
        </p:nvSpPr>
        <p:spPr>
          <a:xfrm>
            <a:off x="2811780" y="3449479"/>
            <a:ext cx="9006721" cy="2597229"/>
          </a:xfrm>
          <a:prstGeom prst="roundRect">
            <a:avLst>
              <a:gd name="adj" fmla="val 1214"/>
            </a:avLst>
          </a:prstGeom>
          <a:noFill/>
          <a:ln w="7620">
            <a:solidFill>
              <a:srgbClr val="FFFFFF">
                <a:alpha val="24000"/>
              </a:srgbClr>
            </a:solidFill>
            <a:prstDash val="solid"/>
          </a:ln>
        </p:spPr>
        <p:txBody>
          <a:bodyPr/>
          <a:lstStyle/>
          <a:p>
            <a:endParaRPr lang="en-US"/>
          </a:p>
        </p:txBody>
      </p:sp>
      <p:sp>
        <p:nvSpPr>
          <p:cNvPr id="7" name="Shape 4"/>
          <p:cNvSpPr/>
          <p:nvPr/>
        </p:nvSpPr>
        <p:spPr>
          <a:xfrm>
            <a:off x="2819400" y="3457099"/>
            <a:ext cx="8991481" cy="505420"/>
          </a:xfrm>
          <a:prstGeom prst="rect">
            <a:avLst/>
          </a:prstGeom>
          <a:solidFill>
            <a:srgbClr val="FFFFFF">
              <a:alpha val="4000"/>
            </a:srgbClr>
          </a:solidFill>
          <a:ln/>
        </p:spPr>
        <p:txBody>
          <a:bodyPr/>
          <a:lstStyle/>
          <a:p>
            <a:endParaRPr lang="en-US"/>
          </a:p>
        </p:txBody>
      </p:sp>
      <p:sp>
        <p:nvSpPr>
          <p:cNvPr id="8" name="Text 5"/>
          <p:cNvSpPr/>
          <p:nvPr/>
        </p:nvSpPr>
        <p:spPr>
          <a:xfrm>
            <a:off x="2994660" y="3569732"/>
            <a:ext cx="4141589" cy="280154"/>
          </a:xfrm>
          <a:prstGeom prst="rect">
            <a:avLst/>
          </a:prstGeom>
          <a:noFill/>
          <a:ln/>
        </p:spPr>
        <p:txBody>
          <a:bodyPr wrap="none" rtlCol="0" anchor="t"/>
          <a:lstStyle/>
          <a:p>
            <a:pPr marL="0" indent="0">
              <a:lnSpc>
                <a:spcPts val="2207"/>
              </a:lnSpc>
              <a:buNone/>
            </a:pPr>
            <a:r>
              <a:rPr lang="en-US" sz="1379" dirty="0">
                <a:solidFill>
                  <a:srgbClr val="D6E5EF"/>
                </a:solidFill>
                <a:latin typeface="Source Sans Pro" pitchFamily="34" charset="0"/>
                <a:ea typeface="Source Sans Pro" pitchFamily="34" charset="-122"/>
                <a:cs typeface="Source Sans Pro" pitchFamily="34" charset="-120"/>
              </a:rPr>
              <a:t>Key Metrics</a:t>
            </a:r>
            <a:endParaRPr lang="en-US" sz="1379" dirty="0"/>
          </a:p>
        </p:txBody>
      </p:sp>
      <p:sp>
        <p:nvSpPr>
          <p:cNvPr id="9" name="Text 6"/>
          <p:cNvSpPr/>
          <p:nvPr/>
        </p:nvSpPr>
        <p:spPr>
          <a:xfrm>
            <a:off x="7494151" y="3569732"/>
            <a:ext cx="4141589" cy="280154"/>
          </a:xfrm>
          <a:prstGeom prst="rect">
            <a:avLst/>
          </a:prstGeom>
          <a:noFill/>
          <a:ln/>
        </p:spPr>
        <p:txBody>
          <a:bodyPr wrap="none" rtlCol="0" anchor="t"/>
          <a:lstStyle/>
          <a:p>
            <a:pPr marL="0" indent="0">
              <a:lnSpc>
                <a:spcPts val="2207"/>
              </a:lnSpc>
              <a:buNone/>
            </a:pPr>
            <a:r>
              <a:rPr lang="en-US" sz="1379" dirty="0">
                <a:solidFill>
                  <a:srgbClr val="D6E5EF"/>
                </a:solidFill>
                <a:latin typeface="Source Sans Pro" pitchFamily="34" charset="0"/>
                <a:ea typeface="Source Sans Pro" pitchFamily="34" charset="-122"/>
                <a:cs typeface="Source Sans Pro" pitchFamily="34" charset="-120"/>
              </a:rPr>
              <a:t>Description</a:t>
            </a:r>
            <a:endParaRPr lang="en-US" sz="1379" dirty="0"/>
          </a:p>
        </p:txBody>
      </p:sp>
      <p:sp>
        <p:nvSpPr>
          <p:cNvPr id="10" name="Shape 7"/>
          <p:cNvSpPr/>
          <p:nvPr/>
        </p:nvSpPr>
        <p:spPr>
          <a:xfrm>
            <a:off x="2819400" y="3962519"/>
            <a:ext cx="8991481" cy="785574"/>
          </a:xfrm>
          <a:prstGeom prst="rect">
            <a:avLst/>
          </a:prstGeom>
          <a:solidFill>
            <a:srgbClr val="000000">
              <a:alpha val="4000"/>
            </a:srgbClr>
          </a:solidFill>
          <a:ln/>
        </p:spPr>
        <p:txBody>
          <a:bodyPr/>
          <a:lstStyle/>
          <a:p>
            <a:endParaRPr lang="en-US"/>
          </a:p>
        </p:txBody>
      </p:sp>
      <p:sp>
        <p:nvSpPr>
          <p:cNvPr id="11" name="Text 8"/>
          <p:cNvSpPr/>
          <p:nvPr/>
        </p:nvSpPr>
        <p:spPr>
          <a:xfrm>
            <a:off x="2994660" y="4075152"/>
            <a:ext cx="4141589" cy="280154"/>
          </a:xfrm>
          <a:prstGeom prst="rect">
            <a:avLst/>
          </a:prstGeom>
          <a:noFill/>
          <a:ln/>
        </p:spPr>
        <p:txBody>
          <a:bodyPr wrap="none" rtlCol="0" anchor="t"/>
          <a:lstStyle/>
          <a:p>
            <a:pPr marL="0" indent="0">
              <a:lnSpc>
                <a:spcPts val="2207"/>
              </a:lnSpc>
              <a:buNone/>
            </a:pPr>
            <a:r>
              <a:rPr lang="en-US" sz="1379" dirty="0">
                <a:solidFill>
                  <a:srgbClr val="D6E5EF"/>
                </a:solidFill>
                <a:latin typeface="Source Sans Pro" pitchFamily="34" charset="0"/>
                <a:ea typeface="Source Sans Pro" pitchFamily="34" charset="-122"/>
                <a:cs typeface="Source Sans Pro" pitchFamily="34" charset="-120"/>
              </a:rPr>
              <a:t>Faithfulness</a:t>
            </a:r>
            <a:endParaRPr lang="en-US" sz="1379" dirty="0"/>
          </a:p>
        </p:txBody>
      </p:sp>
      <p:sp>
        <p:nvSpPr>
          <p:cNvPr id="12" name="Text 9"/>
          <p:cNvSpPr/>
          <p:nvPr/>
        </p:nvSpPr>
        <p:spPr>
          <a:xfrm>
            <a:off x="5654173" y="4075152"/>
            <a:ext cx="5981567" cy="560308"/>
          </a:xfrm>
          <a:prstGeom prst="rect">
            <a:avLst/>
          </a:prstGeom>
          <a:noFill/>
          <a:ln/>
        </p:spPr>
        <p:txBody>
          <a:bodyPr wrap="square" rtlCol="0" anchor="t"/>
          <a:lstStyle/>
          <a:p>
            <a:pPr marL="0" indent="0">
              <a:lnSpc>
                <a:spcPts val="2207"/>
              </a:lnSpc>
              <a:buNone/>
            </a:pPr>
            <a:r>
              <a:rPr lang="en-US" sz="1379" dirty="0">
                <a:solidFill>
                  <a:srgbClr val="D6E5EF"/>
                </a:solidFill>
                <a:latin typeface="Source Sans Pro" pitchFamily="34" charset="0"/>
                <a:ea typeface="Source Sans Pro" pitchFamily="34" charset="-122"/>
                <a:cs typeface="Source Sans Pro" pitchFamily="34" charset="-120"/>
              </a:rPr>
              <a:t>Factual consistency  of the generated answers against the given context if all claims that are in answers can be validated from given context.</a:t>
            </a:r>
            <a:endParaRPr lang="en-US" sz="1379" dirty="0"/>
          </a:p>
        </p:txBody>
      </p:sp>
      <p:sp>
        <p:nvSpPr>
          <p:cNvPr id="13" name="Shape 10"/>
          <p:cNvSpPr/>
          <p:nvPr/>
        </p:nvSpPr>
        <p:spPr>
          <a:xfrm>
            <a:off x="2819400" y="4748093"/>
            <a:ext cx="8991481" cy="505420"/>
          </a:xfrm>
          <a:prstGeom prst="rect">
            <a:avLst/>
          </a:prstGeom>
          <a:solidFill>
            <a:srgbClr val="FFFFFF">
              <a:alpha val="4000"/>
            </a:srgbClr>
          </a:solidFill>
          <a:ln/>
        </p:spPr>
        <p:txBody>
          <a:bodyPr/>
          <a:lstStyle/>
          <a:p>
            <a:endParaRPr lang="en-US" dirty="0"/>
          </a:p>
        </p:txBody>
      </p:sp>
      <p:sp>
        <p:nvSpPr>
          <p:cNvPr id="14" name="Text 11"/>
          <p:cNvSpPr/>
          <p:nvPr/>
        </p:nvSpPr>
        <p:spPr>
          <a:xfrm>
            <a:off x="2994660" y="4860727"/>
            <a:ext cx="4141589" cy="280154"/>
          </a:xfrm>
          <a:prstGeom prst="rect">
            <a:avLst/>
          </a:prstGeom>
          <a:noFill/>
          <a:ln/>
        </p:spPr>
        <p:txBody>
          <a:bodyPr wrap="none" rtlCol="0" anchor="t"/>
          <a:lstStyle/>
          <a:p>
            <a:pPr marL="0" indent="0">
              <a:lnSpc>
                <a:spcPts val="2207"/>
              </a:lnSpc>
              <a:buNone/>
            </a:pPr>
            <a:r>
              <a:rPr lang="en-US" sz="1379" dirty="0">
                <a:solidFill>
                  <a:srgbClr val="D6E5EF"/>
                </a:solidFill>
                <a:latin typeface="Source Sans Pro" pitchFamily="34" charset="0"/>
                <a:ea typeface="Source Sans Pro" pitchFamily="34" charset="-122"/>
                <a:cs typeface="Source Sans Pro" pitchFamily="34" charset="-120"/>
              </a:rPr>
              <a:t>Answer Relevancy</a:t>
            </a:r>
            <a:endParaRPr lang="en-US" sz="1379" dirty="0"/>
          </a:p>
        </p:txBody>
      </p:sp>
      <p:sp>
        <p:nvSpPr>
          <p:cNvPr id="15" name="Text 12"/>
          <p:cNvSpPr/>
          <p:nvPr/>
        </p:nvSpPr>
        <p:spPr>
          <a:xfrm>
            <a:off x="5654173" y="4674453"/>
            <a:ext cx="6130545" cy="560308"/>
          </a:xfrm>
          <a:prstGeom prst="rect">
            <a:avLst/>
          </a:prstGeom>
          <a:noFill/>
          <a:ln/>
        </p:spPr>
        <p:txBody>
          <a:bodyPr wrap="none" rtlCol="0" anchor="t"/>
          <a:lstStyle/>
          <a:p>
            <a:pPr marL="0" indent="0">
              <a:lnSpc>
                <a:spcPts val="2207"/>
              </a:lnSpc>
              <a:buNone/>
            </a:pPr>
            <a:r>
              <a:rPr lang="en-US" sz="1379" dirty="0">
                <a:solidFill>
                  <a:srgbClr val="D6E5EF"/>
                </a:solidFill>
                <a:latin typeface="Source Sans Pro" pitchFamily="34" charset="0"/>
                <a:ea typeface="Source Sans Pro" pitchFamily="34" charset="-122"/>
              </a:rPr>
              <a:t>Score the relevancy of answers according to a given question. Redundant answers </a:t>
            </a:r>
          </a:p>
          <a:p>
            <a:pPr marL="0" indent="0">
              <a:lnSpc>
                <a:spcPts val="2207"/>
              </a:lnSpc>
              <a:buNone/>
            </a:pPr>
            <a:r>
              <a:rPr lang="en-US" sz="1379" dirty="0">
                <a:solidFill>
                  <a:srgbClr val="D6E5EF"/>
                </a:solidFill>
                <a:latin typeface="Source Sans Pro" pitchFamily="34" charset="0"/>
                <a:ea typeface="Source Sans Pro" pitchFamily="34" charset="-122"/>
              </a:rPr>
              <a:t>are penalized. </a:t>
            </a:r>
            <a:endParaRPr lang="en-US" sz="1379" dirty="0"/>
          </a:p>
        </p:txBody>
      </p:sp>
      <p:sp>
        <p:nvSpPr>
          <p:cNvPr id="16" name="Shape 13"/>
          <p:cNvSpPr/>
          <p:nvPr/>
        </p:nvSpPr>
        <p:spPr>
          <a:xfrm>
            <a:off x="2819400" y="5253514"/>
            <a:ext cx="8991481" cy="785574"/>
          </a:xfrm>
          <a:prstGeom prst="rect">
            <a:avLst/>
          </a:prstGeom>
          <a:solidFill>
            <a:srgbClr val="000000">
              <a:alpha val="4000"/>
            </a:srgbClr>
          </a:solidFill>
          <a:ln/>
        </p:spPr>
        <p:txBody>
          <a:bodyPr/>
          <a:lstStyle/>
          <a:p>
            <a:endParaRPr lang="en-US"/>
          </a:p>
        </p:txBody>
      </p:sp>
      <p:sp>
        <p:nvSpPr>
          <p:cNvPr id="17" name="Text 14"/>
          <p:cNvSpPr/>
          <p:nvPr/>
        </p:nvSpPr>
        <p:spPr>
          <a:xfrm>
            <a:off x="2994660" y="5366147"/>
            <a:ext cx="4141589" cy="280154"/>
          </a:xfrm>
          <a:prstGeom prst="rect">
            <a:avLst/>
          </a:prstGeom>
          <a:noFill/>
          <a:ln/>
        </p:spPr>
        <p:txBody>
          <a:bodyPr wrap="none" rtlCol="0" anchor="t"/>
          <a:lstStyle/>
          <a:p>
            <a:pPr marL="0" indent="0">
              <a:lnSpc>
                <a:spcPts val="2207"/>
              </a:lnSpc>
              <a:buNone/>
            </a:pPr>
            <a:r>
              <a:rPr lang="en-US" sz="1379" dirty="0">
                <a:solidFill>
                  <a:srgbClr val="D6E5EF"/>
                </a:solidFill>
                <a:latin typeface="Source Sans Pro" pitchFamily="34" charset="0"/>
                <a:ea typeface="Source Sans Pro" pitchFamily="34" charset="-122"/>
                <a:cs typeface="Source Sans Pro" pitchFamily="34" charset="-120"/>
              </a:rPr>
              <a:t>Context Recall and Precision</a:t>
            </a:r>
            <a:endParaRPr lang="en-US" sz="1379" dirty="0"/>
          </a:p>
        </p:txBody>
      </p:sp>
      <p:sp>
        <p:nvSpPr>
          <p:cNvPr id="18" name="Text 15"/>
          <p:cNvSpPr/>
          <p:nvPr/>
        </p:nvSpPr>
        <p:spPr>
          <a:xfrm>
            <a:off x="5654173" y="5366147"/>
            <a:ext cx="5981567" cy="560308"/>
          </a:xfrm>
          <a:prstGeom prst="rect">
            <a:avLst/>
          </a:prstGeom>
          <a:noFill/>
          <a:ln/>
        </p:spPr>
        <p:txBody>
          <a:bodyPr wrap="square" rtlCol="0" anchor="t"/>
          <a:lstStyle/>
          <a:p>
            <a:pPr marL="0" indent="0">
              <a:lnSpc>
                <a:spcPts val="2207"/>
              </a:lnSpc>
              <a:buNone/>
            </a:pPr>
            <a:r>
              <a:rPr lang="en-US" sz="1379" dirty="0">
                <a:solidFill>
                  <a:srgbClr val="D6E5EF"/>
                </a:solidFill>
                <a:latin typeface="Source Sans Pro" pitchFamily="34" charset="0"/>
                <a:ea typeface="Source Sans Pro" pitchFamily="34" charset="-122"/>
              </a:rPr>
              <a:t>Extent to which the retrieved context aligns with the ground truth.</a:t>
            </a:r>
            <a:endParaRPr lang="en-US" sz="1379" dirty="0"/>
          </a:p>
        </p:txBody>
      </p:sp>
      <p:sp>
        <p:nvSpPr>
          <p:cNvPr id="19" name="Text 16"/>
          <p:cNvSpPr/>
          <p:nvPr/>
        </p:nvSpPr>
        <p:spPr>
          <a:xfrm>
            <a:off x="2811780" y="6243757"/>
            <a:ext cx="9006721" cy="280154"/>
          </a:xfrm>
          <a:prstGeom prst="rect">
            <a:avLst/>
          </a:prstGeom>
          <a:noFill/>
          <a:ln/>
        </p:spPr>
        <p:txBody>
          <a:bodyPr wrap="none" rtlCol="0" anchor="t"/>
          <a:lstStyle/>
          <a:p>
            <a:pPr marL="0" indent="0">
              <a:lnSpc>
                <a:spcPts val="2207"/>
              </a:lnSpc>
              <a:buNone/>
            </a:pPr>
            <a:r>
              <a:rPr lang="en-US" sz="1379" dirty="0">
                <a:solidFill>
                  <a:srgbClr val="D6E5EF"/>
                </a:solidFill>
                <a:latin typeface="Source Sans Pro" pitchFamily="34" charset="0"/>
                <a:ea typeface="Source Sans Pro" pitchFamily="34" charset="-122"/>
                <a:cs typeface="Source Sans Pro" pitchFamily="34" charset="-120"/>
              </a:rPr>
              <a:t>Methods: User feedback, comparison with financial benchmarks, usage analytics.</a:t>
            </a:r>
            <a:endParaRPr lang="en-US" sz="1379" dirty="0"/>
          </a:p>
        </p:txBody>
      </p:sp>
      <p:sp>
        <p:nvSpPr>
          <p:cNvPr id="20" name="Text 17"/>
          <p:cNvSpPr/>
          <p:nvPr/>
        </p:nvSpPr>
        <p:spPr>
          <a:xfrm>
            <a:off x="2811780" y="6720959"/>
            <a:ext cx="9006721" cy="280154"/>
          </a:xfrm>
          <a:prstGeom prst="rect">
            <a:avLst/>
          </a:prstGeom>
          <a:noFill/>
          <a:ln/>
        </p:spPr>
        <p:txBody>
          <a:bodyPr wrap="none" rtlCol="0" anchor="t"/>
          <a:lstStyle/>
          <a:p>
            <a:pPr marL="0" indent="0">
              <a:lnSpc>
                <a:spcPts val="2207"/>
              </a:lnSpc>
              <a:buNone/>
            </a:pPr>
            <a:r>
              <a:rPr lang="en-US" sz="1379" dirty="0">
                <a:solidFill>
                  <a:srgbClr val="D6E5EF"/>
                </a:solidFill>
                <a:latin typeface="Source Sans Pro" pitchFamily="34" charset="0"/>
                <a:ea typeface="Source Sans Pro" pitchFamily="34" charset="-122"/>
                <a:cs typeface="Source Sans Pro" pitchFamily="34" charset="-120"/>
              </a:rPr>
              <a:t>Initial Results: Preliminary evaluations on model performance using different model like Llama, GPT4 etc...</a:t>
            </a:r>
            <a:endParaRPr lang="en-US" sz="1379" dirty="0"/>
          </a:p>
        </p:txBody>
      </p:sp>
      <p:sp>
        <p:nvSpPr>
          <p:cNvPr id="21" name="Text 18"/>
          <p:cNvSpPr/>
          <p:nvPr/>
        </p:nvSpPr>
        <p:spPr>
          <a:xfrm>
            <a:off x="2811780" y="7198162"/>
            <a:ext cx="9006721" cy="560308"/>
          </a:xfrm>
          <a:prstGeom prst="rect">
            <a:avLst/>
          </a:prstGeom>
          <a:noFill/>
          <a:ln/>
        </p:spPr>
        <p:txBody>
          <a:bodyPr wrap="square" rtlCol="0" anchor="t"/>
          <a:lstStyle/>
          <a:p>
            <a:pPr marL="0" indent="0">
              <a:lnSpc>
                <a:spcPts val="2207"/>
              </a:lnSpc>
              <a:buNone/>
            </a:pPr>
            <a:r>
              <a:rPr lang="en-US" sz="1379" dirty="0">
                <a:solidFill>
                  <a:srgbClr val="D6E5EF"/>
                </a:solidFill>
                <a:latin typeface="Source Sans Pro" pitchFamily="34" charset="0"/>
                <a:ea typeface="Source Sans Pro" pitchFamily="34" charset="-122"/>
                <a:cs typeface="Source Sans Pro" pitchFamily="34" charset="-120"/>
              </a:rPr>
              <a:t>Note: GPT-4 gives different results when asked the same question multiple times, showing hallucinations. This behavior is not observed in our RAG system.</a:t>
            </a:r>
            <a:endParaRPr lang="en-US" sz="1379"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1631</TotalTime>
  <Words>971</Words>
  <Application>Microsoft Office PowerPoint</Application>
  <PresentationFormat>Custom</PresentationFormat>
  <Paragraphs>131</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Lora</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Nitant Jatale</cp:lastModifiedBy>
  <cp:revision>25</cp:revision>
  <dcterms:created xsi:type="dcterms:W3CDTF">2024-07-16T18:18:03Z</dcterms:created>
  <dcterms:modified xsi:type="dcterms:W3CDTF">2024-07-18T03:37:18Z</dcterms:modified>
</cp:coreProperties>
</file>